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367" r:id="rId3"/>
    <p:sldId id="516" r:id="rId4"/>
    <p:sldId id="261" r:id="rId5"/>
    <p:sldId id="480" r:id="rId6"/>
    <p:sldId id="481" r:id="rId8"/>
    <p:sldId id="491" r:id="rId9"/>
    <p:sldId id="487" r:id="rId10"/>
    <p:sldId id="492" r:id="rId11"/>
    <p:sldId id="483" r:id="rId12"/>
    <p:sldId id="484" r:id="rId13"/>
    <p:sldId id="368" r:id="rId14"/>
    <p:sldId id="464" r:id="rId15"/>
    <p:sldId id="467" r:id="rId16"/>
    <p:sldId id="468" r:id="rId17"/>
    <p:sldId id="469" r:id="rId18"/>
    <p:sldId id="470" r:id="rId19"/>
    <p:sldId id="471" r:id="rId20"/>
    <p:sldId id="472" r:id="rId21"/>
    <p:sldId id="473" r:id="rId22"/>
    <p:sldId id="474" r:id="rId23"/>
    <p:sldId id="475" r:id="rId24"/>
    <p:sldId id="476" r:id="rId25"/>
    <p:sldId id="477" r:id="rId26"/>
    <p:sldId id="478" r:id="rId27"/>
    <p:sldId id="479" r:id="rId28"/>
    <p:sldId id="521" r:id="rId29"/>
    <p:sldId id="498" r:id="rId30"/>
    <p:sldId id="499" r:id="rId31"/>
    <p:sldId id="500" r:id="rId32"/>
    <p:sldId id="497" r:id="rId33"/>
    <p:sldId id="501" r:id="rId34"/>
    <p:sldId id="517" r:id="rId35"/>
    <p:sldId id="52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956a582-29e8-40cf-97bb-6ab1639e8f69}">
          <p14:sldIdLst>
            <p14:sldId id="367"/>
            <p14:sldId id="516"/>
            <p14:sldId id="261"/>
            <p14:sldId id="480"/>
            <p14:sldId id="481"/>
          </p14:sldIdLst>
        </p14:section>
        <p14:section name="无标题节" id="{4255b5f0-c0cc-4dd5-9f19-2335a4503f54}">
          <p14:sldIdLst>
            <p14:sldId id="491"/>
            <p14:sldId id="487"/>
            <p14:sldId id="492"/>
            <p14:sldId id="483"/>
            <p14:sldId id="484"/>
            <p14:sldId id="464"/>
            <p14:sldId id="467"/>
            <p14:sldId id="468"/>
            <p14:sldId id="469"/>
            <p14:sldId id="470"/>
            <p14:sldId id="471"/>
            <p14:sldId id="472"/>
            <p14:sldId id="473"/>
            <p14:sldId id="474"/>
            <p14:sldId id="475"/>
            <p14:sldId id="476"/>
            <p14:sldId id="477"/>
            <p14:sldId id="478"/>
            <p14:sldId id="479"/>
            <p14:sldId id="498"/>
            <p14:sldId id="499"/>
            <p14:sldId id="500"/>
            <p14:sldId id="497"/>
            <p14:sldId id="501"/>
            <p14:sldId id="517"/>
            <p14:sldId id="368"/>
            <p14:sldId id="520"/>
            <p14:sldId id="521"/>
          </p14:sldIdLst>
        </p14:section>
        <p14:section name="无标题节" id="{a80b935c-34b1-4622-a3aa-945a88b29ccf}">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33CC"/>
    <a:srgbClr val="3366CC"/>
    <a:srgbClr val="00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commentAuthors" Target="commentAuthors.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矩形 1"/>
          <p:cNvSpPr/>
          <p:nvPr userDrawn="1"/>
        </p:nvSpPr>
        <p:spPr>
          <a:xfrm>
            <a:off x="6092574" y="0"/>
            <a:ext cx="6099425" cy="6858000"/>
          </a:xfrm>
          <a:prstGeom prst="rect">
            <a:avLst/>
          </a:prstGeom>
          <a:blipFill dpi="0" rotWithShape="1">
            <a:blip r:embed="rId3"/>
            <a:srcRect/>
            <a:tile tx="0" ty="0" sx="100000" sy="100000" flip="none" algn="br"/>
          </a:bli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9EBD143-B155-4BAE-8170-7C420F9EEF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86A03E-193B-40D6-956F-01B98D46DBA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hdphoto" Target="../media/hdphoto1.wdp"/><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7.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5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5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57.jpeg"/><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PicPr>
            <a:picLocks noChangeAspect="1" noChangeArrowheads="1"/>
          </p:cNvPicPr>
          <p:nvPr/>
        </p:nvPicPr>
        <p:blipFill rotWithShape="1">
          <a:blip r:embed="rId1">
            <a:extLst>
              <a:ext uri="{28A0092B-C50C-407E-A947-70E740481C1C}">
                <a14:useLocalDpi xmlns:a14="http://schemas.microsoft.com/office/drawing/2010/main" val="0"/>
              </a:ext>
            </a:extLst>
          </a:blip>
          <a:srcRect t="14169"/>
          <a:stretch>
            <a:fillRect/>
          </a:stretch>
        </p:blipFill>
        <p:spPr bwMode="auto">
          <a:xfrm>
            <a:off x="0" y="-11578"/>
            <a:ext cx="12192000" cy="563652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txBox="1"/>
          <p:nvPr/>
        </p:nvSpPr>
        <p:spPr>
          <a:xfrm>
            <a:off x="3878976" y="6110757"/>
            <a:ext cx="4505767" cy="2870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30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rPr>
              <a:t>进取   坚韧   开放  影响</a:t>
            </a:r>
            <a:endParaRPr kumimoji="0" lang="zh-CN" altLang="en-US" sz="1200" b="0" i="0" u="none" strike="noStrike" kern="0" cap="none" spc="30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endParaRPr>
          </a:p>
        </p:txBody>
      </p:sp>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 name="文本框 6"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txBox="1"/>
          <p:nvPr/>
        </p:nvSpPr>
        <p:spPr>
          <a:xfrm>
            <a:off x="2492188" y="2443290"/>
            <a:ext cx="7207623" cy="9144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1" i="0" u="none" strike="noStrike" kern="0" cap="none" spc="0" normalizeH="0" baseline="0" noProof="0" dirty="0" smtClean="0">
                <a:ln>
                  <a:noFill/>
                </a:ln>
                <a:solidFill>
                  <a:schemeClr val="bg1"/>
                </a:solidFill>
                <a:effectLst/>
                <a:uLnTx/>
                <a:uFillTx/>
                <a:latin typeface="造字工房悦黑演示版常规体" pitchFamily="50" charset="-122"/>
                <a:ea typeface="造字工房悦黑演示版常规体" pitchFamily="50" charset="-122"/>
              </a:rPr>
              <a:t>π学院</a:t>
            </a:r>
            <a:r>
              <a:rPr lang="zh-CN" altLang="en-US" sz="5400" b="1" kern="0" noProof="0" dirty="0">
                <a:solidFill>
                  <a:schemeClr val="bg1"/>
                </a:solidFill>
                <a:latin typeface="造字工房悦黑演示版常规体" pitchFamily="50" charset="-122"/>
                <a:ea typeface="造字工房悦黑演示版常规体" pitchFamily="50" charset="-122"/>
              </a:rPr>
              <a:t>巴菲特</a:t>
            </a:r>
            <a:r>
              <a:rPr kumimoji="0" lang="zh-CN" altLang="en-US" sz="5400" b="1" i="0" u="none" strike="noStrike" kern="0" cap="none" spc="0" normalizeH="0" baseline="0" noProof="0" dirty="0" smtClean="0">
                <a:ln>
                  <a:noFill/>
                </a:ln>
                <a:solidFill>
                  <a:schemeClr val="bg1"/>
                </a:solidFill>
                <a:effectLst/>
                <a:uLnTx/>
                <a:uFillTx/>
                <a:latin typeface="造字工房悦黑演示版常规体" pitchFamily="50" charset="-122"/>
                <a:ea typeface="造字工房悦黑演示版常规体" pitchFamily="50" charset="-122"/>
              </a:rPr>
              <a:t>家族</a:t>
            </a:r>
            <a:endParaRPr kumimoji="0" lang="zh-CN" altLang="en-US" sz="5400" b="1" i="0" u="none" strike="noStrike" kern="0" cap="none" spc="0" normalizeH="0" baseline="0" noProof="0" dirty="0">
              <a:ln>
                <a:noFill/>
              </a:ln>
              <a:solidFill>
                <a:schemeClr val="bg1"/>
              </a:solidFill>
              <a:effectLst/>
              <a:uLnTx/>
              <a:uFillTx/>
              <a:latin typeface="造字工房悦黑演示版常规体" pitchFamily="50" charset="-122"/>
              <a:ea typeface="造字工房悦黑演示版常规体" pitchFamily="50" charset="-122"/>
            </a:endParaRPr>
          </a:p>
        </p:txBody>
      </p:sp>
      <p:sp>
        <p:nvSpPr>
          <p:cNvPr id="25" name="文本框 24"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txBox="1"/>
          <p:nvPr/>
        </p:nvSpPr>
        <p:spPr>
          <a:xfrm>
            <a:off x="1487596" y="3471904"/>
            <a:ext cx="9216806" cy="4832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defRPr/>
            </a:pPr>
            <a:r>
              <a:rPr lang="zh-CN" altLang="en-US" sz="2400" kern="0" dirty="0">
                <a:solidFill>
                  <a:schemeClr val="bg1"/>
                </a:solidFill>
                <a:latin typeface="微软雅黑" panose="020B0503020204020204" charset="-122"/>
                <a:ea typeface="微软雅黑" panose="020B0503020204020204" charset="-122"/>
                <a:cs typeface="Vijaya" panose="020B0604020202020204" pitchFamily="34" charset="0"/>
              </a:rPr>
              <a:t>商务金融</a:t>
            </a:r>
            <a:r>
              <a:rPr kumimoji="0" lang="zh-CN" altLang="en-US" sz="2400"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cs typeface="Vijaya" panose="020B0604020202020204" pitchFamily="34" charset="0"/>
              </a:rPr>
              <a:t>专业 </a:t>
            </a:r>
            <a:endParaRPr kumimoji="0" lang="en-US" altLang="zh-CN" sz="2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Vijaya" panose="020B0604020202020204" pitchFamily="34" charset="0"/>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6" name="等腰三角形 5"/>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8" name="图片 7"/>
          <p:cNvPicPr>
            <a:picLocks noChangeAspect="1"/>
          </p:cNvPicPr>
          <p:nvPr/>
        </p:nvPicPr>
        <p:blipFill rotWithShape="1">
          <a:blip r:embed="rId2"/>
          <a:srcRect t="81483"/>
          <a:stretch>
            <a:fillRect/>
          </a:stretch>
        </p:blipFill>
        <p:spPr>
          <a:xfrm>
            <a:off x="5663143" y="562377"/>
            <a:ext cx="865707" cy="1467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a:off x="510540" y="1307465"/>
            <a:ext cx="1577340" cy="12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4308475"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优势介绍</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946785" y="1522730"/>
            <a:ext cx="10804525" cy="640080"/>
          </a:xfrm>
          <a:prstGeom prst="rect">
            <a:avLst/>
          </a:prstGeom>
          <a:noFill/>
        </p:spPr>
        <p:txBody>
          <a:bodyPr wrap="square" rtlCol="0">
            <a:spAutoFit/>
          </a:bodyPr>
          <a:p>
            <a:pPr fontAlgn="auto">
              <a:lnSpc>
                <a:spcPct val="150000"/>
              </a:lnSpc>
            </a:pPr>
            <a:r>
              <a:rPr lang="en-US" altLang="zh-CN" sz="2400">
                <a:latin typeface="微软雅黑" panose="020B0503020204020204" charset="-122"/>
                <a:ea typeface="微软雅黑" panose="020B0503020204020204" charset="-122"/>
              </a:rPr>
              <a:t>      </a:t>
            </a:r>
            <a:endParaRPr lang="zh-CN" altLang="en-US" sz="2400">
              <a:latin typeface="微软雅黑" panose="020B0503020204020204" charset="-122"/>
              <a:ea typeface="微软雅黑" panose="020B0503020204020204" charset="-122"/>
            </a:endParaRPr>
          </a:p>
        </p:txBody>
      </p:sp>
      <p:sp>
        <p:nvSpPr>
          <p:cNvPr id="7" name="文本框 6"/>
          <p:cNvSpPr txBox="1"/>
          <p:nvPr/>
        </p:nvSpPr>
        <p:spPr>
          <a:xfrm>
            <a:off x="636270" y="1308735"/>
            <a:ext cx="11069320" cy="4846320"/>
          </a:xfrm>
          <a:prstGeom prst="rect">
            <a:avLst/>
          </a:prstGeom>
          <a:noFill/>
        </p:spPr>
        <p:txBody>
          <a:bodyPr wrap="square" rtlCol="0">
            <a:spAutoFit/>
          </a:bodyPr>
          <a:p>
            <a:pPr fontAlgn="auto">
              <a:lnSpc>
                <a:spcPct val="150000"/>
              </a:lnSpc>
            </a:pPr>
            <a:r>
              <a:rPr lang="en-US" altLang="zh-CN" sz="2400" b="1">
                <a:solidFill>
                  <a:srgbClr val="C00000"/>
                </a:solidFill>
                <a:latin typeface="华文中宋" panose="02010600040101010101" charset="-122"/>
                <a:ea typeface="华文中宋" panose="02010600040101010101" charset="-122"/>
                <a:sym typeface="+mn-ea"/>
              </a:rPr>
              <a:t>4. 4</a:t>
            </a:r>
            <a:r>
              <a:rPr lang="zh-CN" altLang="en-US" sz="2400" b="1">
                <a:solidFill>
                  <a:srgbClr val="C00000"/>
                </a:solidFill>
                <a:latin typeface="华文中宋" panose="02010600040101010101" charset="-122"/>
                <a:ea typeface="华文中宋" panose="02010600040101010101" charset="-122"/>
                <a:sym typeface="+mn-ea"/>
              </a:rPr>
              <a:t>个考期，分散学习压力</a:t>
            </a:r>
            <a:endParaRPr lang="zh-CN" altLang="en-US" sz="2400" b="1">
              <a:solidFill>
                <a:srgbClr val="C00000"/>
              </a:solidFill>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sym typeface="+mn-ea"/>
              </a:rPr>
              <a:t>    每年</a:t>
            </a:r>
            <a:r>
              <a:rPr lang="en-US" altLang="zh-CN" sz="2400">
                <a:latin typeface="华文中宋" panose="02010600040101010101" charset="-122"/>
                <a:ea typeface="华文中宋" panose="02010600040101010101" charset="-122"/>
                <a:sym typeface="+mn-ea"/>
              </a:rPr>
              <a:t>4.5.10.11</a:t>
            </a:r>
            <a:r>
              <a:rPr lang="zh-CN" altLang="en-US" sz="2400">
                <a:latin typeface="华文中宋" panose="02010600040101010101" charset="-122"/>
                <a:ea typeface="华文中宋" panose="02010600040101010101" charset="-122"/>
                <a:sym typeface="+mn-ea"/>
              </a:rPr>
              <a:t>月份考试，分散学习压力</a:t>
            </a:r>
            <a:endParaRPr lang="zh-CN" altLang="en-US" sz="2400">
              <a:solidFill>
                <a:schemeClr val="tx1"/>
              </a:solidFill>
              <a:latin typeface="华文中宋" panose="02010600040101010101" charset="-122"/>
              <a:ea typeface="华文中宋" panose="02010600040101010101" charset="-122"/>
            </a:endParaRPr>
          </a:p>
          <a:p>
            <a:pPr fontAlgn="auto">
              <a:lnSpc>
                <a:spcPct val="150000"/>
              </a:lnSpc>
            </a:pPr>
            <a:r>
              <a:rPr lang="en-US" altLang="zh-CN" sz="2400" b="1">
                <a:solidFill>
                  <a:srgbClr val="C00000"/>
                </a:solidFill>
                <a:latin typeface="华文中宋" panose="02010600040101010101" charset="-122"/>
                <a:ea typeface="华文中宋" panose="02010600040101010101" charset="-122"/>
                <a:sym typeface="+mn-ea"/>
              </a:rPr>
              <a:t>5. </a:t>
            </a:r>
            <a:r>
              <a:rPr lang="zh-CN" altLang="en-US" sz="2400" b="1">
                <a:solidFill>
                  <a:srgbClr val="C00000"/>
                </a:solidFill>
                <a:latin typeface="华文中宋" panose="02010600040101010101" charset="-122"/>
                <a:ea typeface="华文中宋" panose="02010600040101010101" charset="-122"/>
                <a:sym typeface="+mn-ea"/>
              </a:rPr>
              <a:t>双证双学历</a:t>
            </a:r>
            <a:endParaRPr lang="zh-CN" altLang="en-US" sz="2400" b="1">
              <a:solidFill>
                <a:srgbClr val="C00000"/>
              </a:solidFill>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sym typeface="+mn-ea"/>
              </a:rPr>
              <a:t>    本科毕业生加考</a:t>
            </a:r>
            <a:r>
              <a:rPr lang="en-US" altLang="zh-CN" sz="2400">
                <a:latin typeface="华文中宋" panose="02010600040101010101" charset="-122"/>
                <a:ea typeface="华文中宋" panose="02010600040101010101" charset="-122"/>
                <a:sym typeface="+mn-ea"/>
              </a:rPr>
              <a:t>4</a:t>
            </a:r>
            <a:r>
              <a:rPr lang="zh-CN" altLang="en-US" sz="2400">
                <a:latin typeface="华文中宋" panose="02010600040101010101" charset="-122"/>
                <a:ea typeface="华文中宋" panose="02010600040101010101" charset="-122"/>
                <a:sym typeface="+mn-ea"/>
              </a:rPr>
              <a:t>门科目可以获得另外一个本科毕业证</a:t>
            </a:r>
            <a:endParaRPr lang="en-US" altLang="zh-CN" sz="2400" b="1">
              <a:solidFill>
                <a:srgbClr val="C00000"/>
              </a:solidFill>
              <a:latin typeface="华文中宋" panose="02010600040101010101" charset="-122"/>
              <a:ea typeface="华文中宋" panose="02010600040101010101" charset="-122"/>
            </a:endParaRPr>
          </a:p>
          <a:p>
            <a:pPr fontAlgn="auto">
              <a:lnSpc>
                <a:spcPct val="150000"/>
              </a:lnSpc>
            </a:pPr>
            <a:r>
              <a:rPr lang="en-US" altLang="zh-CN" sz="2400" b="1">
                <a:solidFill>
                  <a:srgbClr val="C00000"/>
                </a:solidFill>
                <a:latin typeface="华文中宋" panose="02010600040101010101" charset="-122"/>
                <a:ea typeface="华文中宋" panose="02010600040101010101" charset="-122"/>
              </a:rPr>
              <a:t>6. </a:t>
            </a:r>
            <a:r>
              <a:rPr lang="zh-CN" altLang="en-US" sz="2400" b="1">
                <a:solidFill>
                  <a:srgbClr val="C00000"/>
                </a:solidFill>
                <a:latin typeface="华文中宋" panose="02010600040101010101" charset="-122"/>
                <a:ea typeface="华文中宋" panose="02010600040101010101" charset="-122"/>
              </a:rPr>
              <a:t>考试特色    </a:t>
            </a:r>
            <a:endParaRPr lang="zh-CN" altLang="en-US" sz="2400" b="1">
              <a:solidFill>
                <a:srgbClr val="C00000"/>
              </a:solidFill>
              <a:latin typeface="华文中宋" panose="02010600040101010101" charset="-122"/>
              <a:ea typeface="华文中宋" panose="02010600040101010101" charset="-122"/>
            </a:endParaRPr>
          </a:p>
          <a:p>
            <a:pPr fontAlgn="auto">
              <a:lnSpc>
                <a:spcPct val="150000"/>
              </a:lnSpc>
            </a:pPr>
            <a:r>
              <a:rPr lang="zh-CN" altLang="en-US" sz="2400">
                <a:solidFill>
                  <a:schemeClr val="tx1"/>
                </a:solidFill>
                <a:latin typeface="华文中宋" panose="02010600040101010101" charset="-122"/>
                <a:ea typeface="华文中宋" panose="02010600040101010101" charset="-122"/>
              </a:rPr>
              <a:t>    包含必答题和选答题两个部分，选答题占整个试卷的比重为</a:t>
            </a:r>
            <a:r>
              <a:rPr lang="en-US" altLang="zh-CN" sz="2400">
                <a:solidFill>
                  <a:schemeClr val="tx1"/>
                </a:solidFill>
                <a:latin typeface="华文中宋" panose="02010600040101010101" charset="-122"/>
                <a:ea typeface="华文中宋" panose="02010600040101010101" charset="-122"/>
              </a:rPr>
              <a:t>40%</a:t>
            </a:r>
            <a:r>
              <a:rPr lang="zh-CN" altLang="en-US" sz="2400">
                <a:solidFill>
                  <a:schemeClr val="tx1"/>
                </a:solidFill>
                <a:latin typeface="华文中宋" panose="02010600040101010101" charset="-122"/>
                <a:ea typeface="华文中宋" panose="02010600040101010101" charset="-122"/>
              </a:rPr>
              <a:t>，主要是强调要求学生运用知识、培养学生解决问题的能力，而不是强求死记硬背过多的概念、定义等。</a:t>
            </a:r>
            <a:endParaRPr lang="zh-CN" altLang="en-US" sz="2400">
              <a:solidFill>
                <a:schemeClr val="tx1"/>
              </a:solidFill>
              <a:latin typeface="华文中宋" panose="02010600040101010101" charset="-122"/>
              <a:ea typeface="华文中宋" panose="02010600040101010101" charset="-122"/>
            </a:endParaRPr>
          </a:p>
          <a:p>
            <a:endParaRPr lang="zh-CN" altLang="en-US" sz="2400">
              <a:solidFill>
                <a:schemeClr val="tx1"/>
              </a:solidFill>
              <a:latin typeface="华文中宋" panose="02010600040101010101" charset="-122"/>
              <a:ea typeface="华文中宋" panose="0201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95400"/>
            <a:ext cx="4225925" cy="12065"/>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图片 8"/>
          <p:cNvPicPr>
            <a:picLocks noChangeAspect="1"/>
          </p:cNvPicPr>
          <p:nvPr/>
        </p:nvPicPr>
        <p:blipFill>
          <a:blip r:embed="rId2"/>
          <a:stretch>
            <a:fillRect/>
          </a:stretch>
        </p:blipFill>
        <p:spPr>
          <a:xfrm>
            <a:off x="924560" y="1408430"/>
            <a:ext cx="10649585" cy="5017135"/>
          </a:xfrm>
          <a:prstGeom prst="rect">
            <a:avLst/>
          </a:prstGeom>
          <a:noFill/>
          <a:ln w="9525">
            <a:noFill/>
          </a:ln>
        </p:spPr>
      </p:pic>
      <p:sp>
        <p:nvSpPr>
          <p:cNvPr id="60418" name="矩形 1"/>
          <p:cNvSpPr/>
          <p:nvPr/>
        </p:nvSpPr>
        <p:spPr>
          <a:xfrm>
            <a:off x="838200" y="709295"/>
            <a:ext cx="3570605" cy="494665"/>
          </a:xfrm>
          <a:prstGeom prst="rect">
            <a:avLst/>
          </a:prstGeom>
          <a:solidFill>
            <a:srgbClr val="002060"/>
          </a:solidFill>
          <a:ln w="25400">
            <a:noFill/>
            <a:miter/>
          </a:ln>
        </p:spPr>
        <p:txBody>
          <a:bodyPr anchor="ctr"/>
          <a:p>
            <a:pPr lvl="0" eaLnBrk="0" hangingPunct="0">
              <a:lnSpc>
                <a:spcPct val="100000"/>
              </a:lnSpc>
            </a:pPr>
            <a:r>
              <a:rPr lang="zh-CN" altLang="en-US" sz="2400" b="1" dirty="0">
                <a:solidFill>
                  <a:srgbClr val="FFFFFF"/>
                </a:solidFill>
                <a:latin typeface="微软雅黑" panose="020B0503020204020204" charset="-122"/>
                <a:ea typeface="微软雅黑" panose="020B0503020204020204" charset="-122"/>
                <a:sym typeface="微软雅黑" panose="020B0503020204020204" charset="-122"/>
              </a:rPr>
              <a:t>商务管理专业之</a:t>
            </a:r>
            <a:r>
              <a:rPr lang="zh-CN" altLang="en-US" sz="2400" b="1" dirty="0">
                <a:solidFill>
                  <a:srgbClr val="FFFF00"/>
                </a:solidFill>
                <a:latin typeface="微软雅黑" panose="020B0503020204020204" charset="-122"/>
                <a:ea typeface="微软雅黑" panose="020B0503020204020204" charset="-122"/>
                <a:sym typeface="微软雅黑" panose="020B0503020204020204" charset="-122"/>
              </a:rPr>
              <a:t>考试科目</a:t>
            </a:r>
            <a:endParaRPr lang="zh-CN" altLang="en-US" sz="2400" b="1" dirty="0">
              <a:solidFill>
                <a:srgbClr val="FFFF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95400"/>
            <a:ext cx="4225925" cy="12065"/>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图片 2"/>
          <p:cNvPicPr>
            <a:picLocks noChangeAspect="1"/>
          </p:cNvPicPr>
          <p:nvPr/>
        </p:nvPicPr>
        <p:blipFill>
          <a:blip r:embed="rId2"/>
          <a:stretch>
            <a:fillRect/>
          </a:stretch>
        </p:blipFill>
        <p:spPr>
          <a:xfrm>
            <a:off x="904240" y="1405890"/>
            <a:ext cx="10605770" cy="5039995"/>
          </a:xfrm>
          <a:prstGeom prst="rect">
            <a:avLst/>
          </a:prstGeom>
          <a:noFill/>
          <a:ln w="9525">
            <a:noFill/>
          </a:ln>
        </p:spPr>
      </p:pic>
      <p:sp>
        <p:nvSpPr>
          <p:cNvPr id="60418" name="矩形 1"/>
          <p:cNvSpPr/>
          <p:nvPr/>
        </p:nvSpPr>
        <p:spPr>
          <a:xfrm>
            <a:off x="739140" y="693420"/>
            <a:ext cx="3570605" cy="494665"/>
          </a:xfrm>
          <a:prstGeom prst="rect">
            <a:avLst/>
          </a:prstGeom>
          <a:solidFill>
            <a:srgbClr val="002060"/>
          </a:solidFill>
          <a:ln w="25400">
            <a:noFill/>
            <a:miter/>
          </a:ln>
        </p:spPr>
        <p:txBody>
          <a:bodyPr anchor="ctr"/>
          <a:p>
            <a:pPr lvl="0" eaLnBrk="0" hangingPunct="0">
              <a:lnSpc>
                <a:spcPct val="100000"/>
              </a:lnSpc>
            </a:pPr>
            <a:r>
              <a:rPr lang="zh-CN" altLang="en-US" sz="2400" b="1" dirty="0">
                <a:solidFill>
                  <a:srgbClr val="FFFFFF"/>
                </a:solidFill>
                <a:latin typeface="微软雅黑" panose="020B0503020204020204" charset="-122"/>
                <a:ea typeface="微软雅黑" panose="020B0503020204020204" charset="-122"/>
                <a:sym typeface="微软雅黑" panose="020B0503020204020204" charset="-122"/>
              </a:rPr>
              <a:t>金融管理专业之</a:t>
            </a:r>
            <a:r>
              <a:rPr lang="zh-CN" altLang="en-US" sz="2400" b="1" dirty="0">
                <a:solidFill>
                  <a:srgbClr val="FFFF00"/>
                </a:solidFill>
                <a:latin typeface="微软雅黑" panose="020B0503020204020204" charset="-122"/>
                <a:ea typeface="微软雅黑" panose="020B0503020204020204" charset="-122"/>
                <a:sym typeface="微软雅黑" panose="020B0503020204020204" charset="-122"/>
              </a:rPr>
              <a:t>考试科目</a:t>
            </a:r>
            <a:endParaRPr lang="zh-CN" altLang="en-US" sz="2400" b="1" dirty="0">
              <a:solidFill>
                <a:srgbClr val="FFFF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80795"/>
            <a:ext cx="2678430" cy="266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819150" y="769620"/>
            <a:ext cx="2998470" cy="944880"/>
          </a:xfrm>
          <a:prstGeom prst="rect">
            <a:avLst/>
          </a:prstGeom>
          <a:noFill/>
        </p:spPr>
        <p:txBody>
          <a:bodyPr wrap="square" rtlCol="0">
            <a:spAutoFit/>
          </a:bodyPr>
          <a:lstStyle/>
          <a:p>
            <a:r>
              <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rPr>
              <a:t>证书课程设置</a:t>
            </a:r>
            <a:endPar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图片 2"/>
          <p:cNvPicPr>
            <a:picLocks noChangeAspect="1"/>
          </p:cNvPicPr>
          <p:nvPr/>
        </p:nvPicPr>
        <p:blipFill>
          <a:blip r:embed="rId2"/>
          <a:stretch>
            <a:fillRect/>
          </a:stretch>
        </p:blipFill>
        <p:spPr>
          <a:xfrm>
            <a:off x="1452245" y="1563370"/>
            <a:ext cx="9594215" cy="473519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80795"/>
            <a:ext cx="2678430" cy="266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819150" y="769620"/>
            <a:ext cx="2998470" cy="944880"/>
          </a:xfrm>
          <a:prstGeom prst="rect">
            <a:avLst/>
          </a:prstGeom>
          <a:noFill/>
        </p:spPr>
        <p:txBody>
          <a:bodyPr wrap="square" rtlCol="0">
            <a:spAutoFit/>
          </a:bodyPr>
          <a:lstStyle/>
          <a:p>
            <a:r>
              <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rPr>
              <a:t>证书课程设置</a:t>
            </a:r>
            <a:endPar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chemeClr val="tx1"/>
              </a:solidFill>
              <a:latin typeface="Impact" panose="020B0806030902050204"/>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图片 6"/>
          <p:cNvPicPr>
            <a:picLocks noChangeAspect="1"/>
          </p:cNvPicPr>
          <p:nvPr/>
        </p:nvPicPr>
        <p:blipFill>
          <a:blip r:embed="rId2"/>
          <a:stretch>
            <a:fillRect/>
          </a:stretch>
        </p:blipFill>
        <p:spPr>
          <a:xfrm>
            <a:off x="1299210" y="1614170"/>
            <a:ext cx="10025380" cy="438277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80795"/>
            <a:ext cx="2678430" cy="266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819150" y="769620"/>
            <a:ext cx="2998470" cy="944880"/>
          </a:xfrm>
          <a:prstGeom prst="rect">
            <a:avLst/>
          </a:prstGeom>
          <a:noFill/>
        </p:spPr>
        <p:txBody>
          <a:bodyPr wrap="square" rtlCol="0">
            <a:spAutoFit/>
          </a:bodyPr>
          <a:lstStyle/>
          <a:p>
            <a:r>
              <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rPr>
              <a:t>考试时间</a:t>
            </a:r>
            <a:endPar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图片 2"/>
          <p:cNvPicPr>
            <a:picLocks noChangeAspect="1"/>
          </p:cNvPicPr>
          <p:nvPr/>
        </p:nvPicPr>
        <p:blipFill>
          <a:blip r:embed="rId2"/>
          <a:stretch>
            <a:fillRect/>
          </a:stretch>
        </p:blipFill>
        <p:spPr>
          <a:xfrm>
            <a:off x="725805" y="1617980"/>
            <a:ext cx="5104765" cy="4554220"/>
          </a:xfrm>
          <a:prstGeom prst="rect">
            <a:avLst/>
          </a:prstGeom>
          <a:noFill/>
          <a:ln w="9525">
            <a:noFill/>
          </a:ln>
        </p:spPr>
      </p:pic>
      <p:pic>
        <p:nvPicPr>
          <p:cNvPr id="8" name="图片 7"/>
          <p:cNvPicPr>
            <a:picLocks noChangeAspect="1"/>
          </p:cNvPicPr>
          <p:nvPr/>
        </p:nvPicPr>
        <p:blipFill>
          <a:blip r:embed="rId3"/>
          <a:stretch>
            <a:fillRect/>
          </a:stretch>
        </p:blipFill>
        <p:spPr>
          <a:xfrm>
            <a:off x="6343015" y="1618615"/>
            <a:ext cx="5398770" cy="455358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80795"/>
            <a:ext cx="2678430" cy="266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819150" y="769620"/>
            <a:ext cx="2998470" cy="944880"/>
          </a:xfrm>
          <a:prstGeom prst="rect">
            <a:avLst/>
          </a:prstGeom>
          <a:noFill/>
        </p:spPr>
        <p:txBody>
          <a:bodyPr wrap="square" rtlCol="0">
            <a:spAutoFit/>
          </a:bodyPr>
          <a:lstStyle/>
          <a:p>
            <a:r>
              <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rPr>
              <a:t>学位英语</a:t>
            </a:r>
            <a:endPar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chemeClr val="tx1"/>
              </a:solidFill>
              <a:latin typeface="Impact" panose="020B0806030902050204"/>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本框 6"/>
          <p:cNvSpPr txBox="1"/>
          <p:nvPr/>
        </p:nvSpPr>
        <p:spPr>
          <a:xfrm>
            <a:off x="819150" y="1518285"/>
            <a:ext cx="10872470" cy="2286000"/>
          </a:xfrm>
          <a:prstGeom prst="rect">
            <a:avLst/>
          </a:prstGeom>
          <a:noFill/>
        </p:spPr>
        <p:txBody>
          <a:bodyPr wrap="square" rtlCol="0">
            <a:spAutoFit/>
          </a:bodyPr>
          <a:p>
            <a:pPr fontAlgn="auto">
              <a:lnSpc>
                <a:spcPct val="150000"/>
              </a:lnSpc>
            </a:pPr>
            <a:r>
              <a:rPr lang="zh-CN" altLang="en-US" sz="2400">
                <a:latin typeface="华文中宋" panose="02010600040101010101" charset="-122"/>
                <a:ea typeface="华文中宋" panose="02010600040101010101" charset="-122"/>
              </a:rPr>
              <a:t>网报时间：每年</a:t>
            </a:r>
            <a:r>
              <a:rPr lang="en-US" altLang="zh-CN" sz="2400" b="1">
                <a:solidFill>
                  <a:srgbClr val="C00000"/>
                </a:solidFill>
                <a:latin typeface="华文中宋" panose="02010600040101010101" charset="-122"/>
                <a:ea typeface="华文中宋" panose="02010600040101010101" charset="-122"/>
              </a:rPr>
              <a:t>3</a:t>
            </a:r>
            <a:r>
              <a:rPr lang="zh-CN" altLang="en-US" sz="2400" b="1">
                <a:solidFill>
                  <a:srgbClr val="C00000"/>
                </a:solidFill>
                <a:latin typeface="华文中宋" panose="02010600040101010101" charset="-122"/>
                <a:ea typeface="华文中宋" panose="02010600040101010101" charset="-122"/>
              </a:rPr>
              <a:t>月底至</a:t>
            </a:r>
            <a:r>
              <a:rPr lang="en-US" altLang="zh-CN" sz="2400" b="1">
                <a:solidFill>
                  <a:srgbClr val="C00000"/>
                </a:solidFill>
                <a:latin typeface="华文中宋" panose="02010600040101010101" charset="-122"/>
                <a:ea typeface="华文中宋" panose="02010600040101010101" charset="-122"/>
              </a:rPr>
              <a:t>4</a:t>
            </a:r>
            <a:r>
              <a:rPr lang="zh-CN" altLang="en-US" sz="2400" b="1">
                <a:solidFill>
                  <a:srgbClr val="C00000"/>
                </a:solidFill>
                <a:latin typeface="华文中宋" panose="02010600040101010101" charset="-122"/>
                <a:ea typeface="华文中宋" panose="02010600040101010101" charset="-122"/>
              </a:rPr>
              <a:t>月初</a:t>
            </a:r>
            <a:r>
              <a:rPr lang="zh-CN" altLang="en-US" sz="2400">
                <a:latin typeface="华文中宋" panose="02010600040101010101" charset="-122"/>
                <a:ea typeface="华文中宋" panose="02010600040101010101" charset="-122"/>
              </a:rPr>
              <a:t>登录广东省学位委员会报名</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现场确认：</a:t>
            </a:r>
            <a:r>
              <a:rPr lang="en-US" altLang="zh-CN" sz="2400">
                <a:latin typeface="华文中宋" panose="02010600040101010101" charset="-122"/>
                <a:ea typeface="华文中宋" panose="02010600040101010101" charset="-122"/>
              </a:rPr>
              <a:t>4</a:t>
            </a:r>
            <a:r>
              <a:rPr lang="zh-CN" altLang="en-US" sz="2400">
                <a:latin typeface="华文中宋" panose="02010600040101010101" charset="-122"/>
                <a:ea typeface="华文中宋" panose="02010600040101010101" charset="-122"/>
              </a:rPr>
              <a:t>月中旬持身份证到学校确认并缴费，未交费视为放弃本次报考</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考试时间：</a:t>
            </a:r>
            <a:r>
              <a:rPr lang="en-US" altLang="zh-CN" sz="2400" b="1">
                <a:solidFill>
                  <a:srgbClr val="C00000"/>
                </a:solidFill>
                <a:latin typeface="华文中宋" panose="02010600040101010101" charset="-122"/>
                <a:ea typeface="华文中宋" panose="02010600040101010101" charset="-122"/>
              </a:rPr>
              <a:t>6</a:t>
            </a:r>
            <a:r>
              <a:rPr lang="zh-CN" altLang="en-US" sz="2400" b="1">
                <a:solidFill>
                  <a:srgbClr val="C00000"/>
                </a:solidFill>
                <a:latin typeface="华文中宋" panose="02010600040101010101" charset="-122"/>
                <a:ea typeface="华文中宋" panose="02010600040101010101" charset="-122"/>
              </a:rPr>
              <a:t>月</a:t>
            </a:r>
            <a:endParaRPr lang="zh-CN" altLang="en-US" sz="2400" b="1">
              <a:solidFill>
                <a:srgbClr val="C00000"/>
              </a:solidFill>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成绩查询：</a:t>
            </a:r>
            <a:r>
              <a:rPr lang="en-US" altLang="zh-CN" sz="2400" b="1">
                <a:solidFill>
                  <a:srgbClr val="C00000"/>
                </a:solidFill>
                <a:latin typeface="华文中宋" panose="02010600040101010101" charset="-122"/>
                <a:ea typeface="华文中宋" panose="02010600040101010101" charset="-122"/>
              </a:rPr>
              <a:t>9</a:t>
            </a:r>
            <a:r>
              <a:rPr lang="zh-CN" altLang="en-US" sz="2400" b="1">
                <a:solidFill>
                  <a:srgbClr val="C00000"/>
                </a:solidFill>
                <a:latin typeface="华文中宋" panose="02010600040101010101" charset="-122"/>
                <a:ea typeface="华文中宋" panose="02010600040101010101" charset="-122"/>
              </a:rPr>
              <a:t>月</a:t>
            </a:r>
            <a:endParaRPr lang="zh-CN" altLang="en-US" sz="2400" b="1">
              <a:solidFill>
                <a:srgbClr val="C00000"/>
              </a:solidFill>
              <a:latin typeface="华文中宋" panose="02010600040101010101" charset="-122"/>
              <a:ea typeface="华文中宋" panose="0201060004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80795"/>
            <a:ext cx="2678430" cy="266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819150" y="769620"/>
            <a:ext cx="2998470" cy="944880"/>
          </a:xfrm>
          <a:prstGeom prst="rect">
            <a:avLst/>
          </a:prstGeom>
          <a:noFill/>
        </p:spPr>
        <p:txBody>
          <a:bodyPr wrap="square" rtlCol="0">
            <a:spAutoFit/>
          </a:bodyPr>
          <a:lstStyle/>
          <a:p>
            <a:r>
              <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rPr>
              <a:t>考试报考</a:t>
            </a:r>
            <a:endPar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文本框 6"/>
          <p:cNvSpPr txBox="1"/>
          <p:nvPr/>
        </p:nvSpPr>
        <p:spPr>
          <a:xfrm>
            <a:off x="819150" y="1477010"/>
            <a:ext cx="10872470" cy="5120640"/>
          </a:xfrm>
          <a:prstGeom prst="rect">
            <a:avLst/>
          </a:prstGeom>
          <a:noFill/>
        </p:spPr>
        <p:txBody>
          <a:bodyPr wrap="square" rtlCol="0">
            <a:spAutoFit/>
          </a:bodyPr>
          <a:p>
            <a:pPr fontAlgn="auto">
              <a:lnSpc>
                <a:spcPct val="150000"/>
              </a:lnSpc>
            </a:pPr>
            <a:r>
              <a:rPr lang="en-US" sz="2000" b="1">
                <a:solidFill>
                  <a:srgbClr val="C00000"/>
                </a:solidFill>
                <a:latin typeface="华文中宋" panose="02010600040101010101" charset="-122"/>
                <a:ea typeface="华文中宋" panose="02010600040101010101" charset="-122"/>
              </a:rPr>
              <a:t>1. </a:t>
            </a:r>
            <a:r>
              <a:rPr lang="zh-CN" altLang="en-US" sz="2000" b="1">
                <a:solidFill>
                  <a:srgbClr val="C00000"/>
                </a:solidFill>
                <a:latin typeface="华文中宋" panose="02010600040101010101" charset="-122"/>
                <a:ea typeface="华文中宋" panose="02010600040101010101" charset="-122"/>
              </a:rPr>
              <a:t>报考须知：</a:t>
            </a:r>
            <a:r>
              <a:rPr lang="zh-CN" altLang="en-US" sz="2000">
                <a:latin typeface="华文中宋" panose="02010600040101010101" charset="-122"/>
                <a:ea typeface="华文中宋" panose="02010600040101010101" charset="-122"/>
              </a:rPr>
              <a:t> 专科准考证只能报考专科课程，本科准考证只能报考本科课程，准考证无有效期</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2. </a:t>
            </a:r>
            <a:r>
              <a:rPr lang="zh-CN" altLang="en-US" sz="2000">
                <a:latin typeface="华文中宋" panose="02010600040101010101" charset="-122"/>
                <a:ea typeface="华文中宋" panose="02010600040101010101" charset="-122"/>
              </a:rPr>
              <a:t>专科</a:t>
            </a:r>
            <a:r>
              <a:rPr lang="en-US" altLang="zh-CN" sz="2000">
                <a:latin typeface="华文中宋" panose="02010600040101010101" charset="-122"/>
                <a:ea typeface="华文中宋" panose="02010600040101010101" charset="-122"/>
              </a:rPr>
              <a:t>0301</a:t>
            </a:r>
            <a:r>
              <a:rPr lang="zh-CN" altLang="en-US" sz="2000">
                <a:latin typeface="华文中宋" panose="02010600040101010101" charset="-122"/>
                <a:ea typeface="华文中宋" panose="02010600040101010101" charset="-122"/>
              </a:rPr>
              <a:t>开头的</a:t>
            </a:r>
            <a:r>
              <a:rPr lang="en-US" altLang="zh-CN" sz="2000">
                <a:latin typeface="华文中宋" panose="02010600040101010101" charset="-122"/>
                <a:ea typeface="华文中宋" panose="02010600040101010101" charset="-122"/>
              </a:rPr>
              <a:t>12</a:t>
            </a:r>
            <a:r>
              <a:rPr lang="zh-CN" altLang="en-US" sz="2000">
                <a:latin typeface="华文中宋" panose="02010600040101010101" charset="-122"/>
                <a:ea typeface="华文中宋" panose="02010600040101010101" charset="-122"/>
              </a:rPr>
              <a:t>位</a:t>
            </a:r>
            <a:r>
              <a:rPr lang="zh-CN" altLang="en-US" sz="2000" b="1">
                <a:solidFill>
                  <a:srgbClr val="C00000"/>
                </a:solidFill>
                <a:latin typeface="华文中宋" panose="02010600040101010101" charset="-122"/>
                <a:ea typeface="华文中宋" panose="02010600040101010101" charset="-122"/>
              </a:rPr>
              <a:t>卡片</a:t>
            </a:r>
            <a:r>
              <a:rPr lang="zh-CN" altLang="en-US" sz="2000">
                <a:latin typeface="华文中宋" panose="02010600040101010101" charset="-122"/>
                <a:ea typeface="华文中宋" panose="02010600040101010101" charset="-122"/>
              </a:rPr>
              <a:t>准考证报考公共课</a:t>
            </a:r>
            <a:endParaRPr lang="zh-CN" altLang="en-US" sz="2000">
              <a:latin typeface="华文中宋" panose="02010600040101010101" charset="-122"/>
              <a:ea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4403</a:t>
            </a:r>
            <a:r>
              <a:rPr lang="zh-CN" altLang="en-US" sz="2000">
                <a:latin typeface="华文中宋" panose="02010600040101010101" charset="-122"/>
                <a:ea typeface="华文中宋" panose="02010600040101010101" charset="-122"/>
              </a:rPr>
              <a:t>开头的</a:t>
            </a:r>
            <a:r>
              <a:rPr lang="en-US" altLang="zh-CN" sz="2000">
                <a:latin typeface="华文中宋" panose="02010600040101010101" charset="-122"/>
                <a:ea typeface="华文中宋" panose="02010600040101010101" charset="-122"/>
              </a:rPr>
              <a:t>12</a:t>
            </a:r>
            <a:r>
              <a:rPr lang="zh-CN" altLang="en-US" sz="2000">
                <a:latin typeface="华文中宋" panose="02010600040101010101" charset="-122"/>
                <a:ea typeface="华文中宋" panose="02010600040101010101" charset="-122"/>
              </a:rPr>
              <a:t>位</a:t>
            </a:r>
            <a:r>
              <a:rPr lang="zh-CN" altLang="en-US" sz="2000" b="1">
                <a:solidFill>
                  <a:srgbClr val="C00000"/>
                </a:solidFill>
                <a:latin typeface="华文中宋" panose="02010600040101010101" charset="-122"/>
                <a:ea typeface="华文中宋" panose="02010600040101010101" charset="-122"/>
              </a:rPr>
              <a:t>纸质</a:t>
            </a:r>
            <a:r>
              <a:rPr lang="zh-CN" altLang="en-US" sz="2000">
                <a:latin typeface="华文中宋" panose="02010600040101010101" charset="-122"/>
                <a:ea typeface="华文中宋" panose="02010600040101010101" charset="-122"/>
              </a:rPr>
              <a:t>准考证报考专业课</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3. </a:t>
            </a:r>
            <a:r>
              <a:rPr lang="zh-CN" altLang="en-US" sz="2000">
                <a:latin typeface="华文中宋" panose="02010600040101010101" charset="-122"/>
                <a:ea typeface="华文中宋" panose="02010600040101010101" charset="-122"/>
              </a:rPr>
              <a:t>本科</a:t>
            </a:r>
            <a:r>
              <a:rPr lang="en-US" altLang="zh-CN" sz="2000">
                <a:latin typeface="华文中宋" panose="02010600040101010101" charset="-122"/>
                <a:ea typeface="华文中宋" panose="02010600040101010101" charset="-122"/>
              </a:rPr>
              <a:t>0301</a:t>
            </a:r>
            <a:r>
              <a:rPr lang="zh-CN" altLang="en-US" sz="2000">
                <a:latin typeface="华文中宋" panose="02010600040101010101" charset="-122"/>
                <a:ea typeface="华文中宋" panose="02010600040101010101" charset="-122"/>
              </a:rPr>
              <a:t>开头的</a:t>
            </a:r>
            <a:r>
              <a:rPr lang="en-US" altLang="zh-CN" sz="2000">
                <a:latin typeface="华文中宋" panose="02010600040101010101" charset="-122"/>
                <a:ea typeface="华文中宋" panose="02010600040101010101" charset="-122"/>
              </a:rPr>
              <a:t>12</a:t>
            </a:r>
            <a:r>
              <a:rPr lang="zh-CN" altLang="en-US" sz="2000">
                <a:latin typeface="华文中宋" panose="02010600040101010101" charset="-122"/>
                <a:ea typeface="华文中宋" panose="02010600040101010101" charset="-122"/>
              </a:rPr>
              <a:t>位</a:t>
            </a:r>
            <a:r>
              <a:rPr lang="zh-CN" altLang="en-US" sz="2000" b="1">
                <a:solidFill>
                  <a:srgbClr val="C00000"/>
                </a:solidFill>
                <a:latin typeface="华文中宋" panose="02010600040101010101" charset="-122"/>
                <a:ea typeface="华文中宋" panose="02010600040101010101" charset="-122"/>
              </a:rPr>
              <a:t>卡片</a:t>
            </a:r>
            <a:r>
              <a:rPr lang="zh-CN" altLang="en-US" sz="2000">
                <a:latin typeface="华文中宋" panose="02010600040101010101" charset="-122"/>
                <a:ea typeface="华文中宋" panose="02010600040101010101" charset="-122"/>
              </a:rPr>
              <a:t>准考证报考公共课或选考课</a:t>
            </a:r>
            <a:endParaRPr lang="zh-CN" altLang="en-US" sz="2000">
              <a:latin typeface="华文中宋" panose="02010600040101010101" charset="-122"/>
              <a:ea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4403</a:t>
            </a:r>
            <a:r>
              <a:rPr lang="zh-CN" altLang="en-US" sz="2000">
                <a:latin typeface="华文中宋" panose="02010600040101010101" charset="-122"/>
                <a:ea typeface="华文中宋" panose="02010600040101010101" charset="-122"/>
              </a:rPr>
              <a:t>开头的</a:t>
            </a:r>
            <a:r>
              <a:rPr lang="en-US" altLang="zh-CN" sz="2000">
                <a:latin typeface="华文中宋" panose="02010600040101010101" charset="-122"/>
                <a:ea typeface="华文中宋" panose="02010600040101010101" charset="-122"/>
              </a:rPr>
              <a:t>12</a:t>
            </a:r>
            <a:r>
              <a:rPr lang="zh-CN" altLang="en-US" sz="2000">
                <a:latin typeface="华文中宋" panose="02010600040101010101" charset="-122"/>
                <a:ea typeface="华文中宋" panose="02010600040101010101" charset="-122"/>
              </a:rPr>
              <a:t>位</a:t>
            </a:r>
            <a:r>
              <a:rPr lang="zh-CN" altLang="en-US" sz="2000" b="1">
                <a:solidFill>
                  <a:srgbClr val="C00000"/>
                </a:solidFill>
                <a:latin typeface="华文中宋" panose="02010600040101010101" charset="-122"/>
                <a:ea typeface="华文中宋" panose="02010600040101010101" charset="-122"/>
              </a:rPr>
              <a:t>纸质</a:t>
            </a:r>
            <a:r>
              <a:rPr lang="zh-CN" altLang="en-US" sz="2000">
                <a:latin typeface="华文中宋" panose="02010600040101010101" charset="-122"/>
                <a:ea typeface="华文中宋" panose="02010600040101010101" charset="-122"/>
              </a:rPr>
              <a:t>准考证报考专业课</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4. </a:t>
            </a:r>
            <a:r>
              <a:rPr lang="zh-CN" altLang="en-US" sz="2000">
                <a:latin typeface="华文中宋" panose="02010600040101010101" charset="-122"/>
                <a:ea typeface="华文中宋" panose="02010600040101010101" charset="-122"/>
              </a:rPr>
              <a:t>报考费用：专业课</a:t>
            </a:r>
            <a:r>
              <a:rPr lang="en-US" altLang="zh-CN" sz="2000" b="1">
                <a:solidFill>
                  <a:srgbClr val="C00000"/>
                </a:solidFill>
                <a:latin typeface="华文中宋" panose="02010600040101010101" charset="-122"/>
                <a:ea typeface="华文中宋" panose="02010600040101010101" charset="-122"/>
              </a:rPr>
              <a:t>120</a:t>
            </a:r>
            <a:r>
              <a:rPr lang="zh-CN" altLang="en-US" sz="2000" b="1">
                <a:solidFill>
                  <a:srgbClr val="C00000"/>
                </a:solidFill>
                <a:latin typeface="华文中宋" panose="02010600040101010101" charset="-122"/>
                <a:ea typeface="华文中宋" panose="02010600040101010101" charset="-122"/>
              </a:rPr>
              <a:t>元</a:t>
            </a:r>
            <a:r>
              <a:rPr lang="en-US" altLang="zh-CN" sz="2000">
                <a:latin typeface="华文中宋" panose="02010600040101010101" charset="-122"/>
                <a:ea typeface="华文中宋" panose="02010600040101010101" charset="-122"/>
              </a:rPr>
              <a:t>/</a:t>
            </a:r>
            <a:r>
              <a:rPr lang="zh-CN" altLang="en-US" sz="2000">
                <a:latin typeface="华文中宋" panose="02010600040101010101" charset="-122"/>
                <a:ea typeface="华文中宋" panose="02010600040101010101" charset="-122"/>
              </a:rPr>
              <a:t>科，公共课选考课</a:t>
            </a:r>
            <a:r>
              <a:rPr lang="en-US" altLang="zh-CN" sz="2000" b="1">
                <a:solidFill>
                  <a:srgbClr val="C00000"/>
                </a:solidFill>
                <a:latin typeface="华文中宋" panose="02010600040101010101" charset="-122"/>
                <a:ea typeface="华文中宋" panose="02010600040101010101" charset="-122"/>
              </a:rPr>
              <a:t>37</a:t>
            </a:r>
            <a:r>
              <a:rPr lang="zh-CN" altLang="en-US" sz="2000" b="1">
                <a:solidFill>
                  <a:srgbClr val="C00000"/>
                </a:solidFill>
                <a:latin typeface="华文中宋" panose="02010600040101010101" charset="-122"/>
                <a:ea typeface="华文中宋" panose="02010600040101010101" charset="-122"/>
              </a:rPr>
              <a:t>元</a:t>
            </a:r>
            <a:r>
              <a:rPr lang="en-US" altLang="zh-CN" sz="2000">
                <a:latin typeface="华文中宋" panose="02010600040101010101" charset="-122"/>
                <a:ea typeface="华文中宋" panose="02010600040101010101" charset="-122"/>
              </a:rPr>
              <a:t>/</a:t>
            </a:r>
            <a:r>
              <a:rPr lang="zh-CN" altLang="en-US" sz="2000">
                <a:latin typeface="华文中宋" panose="02010600040101010101" charset="-122"/>
                <a:ea typeface="华文中宋" panose="02010600040101010101" charset="-122"/>
              </a:rPr>
              <a:t>科</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5. </a:t>
            </a:r>
            <a:r>
              <a:rPr lang="zh-CN" altLang="en-US" sz="2000">
                <a:latin typeface="华文中宋" panose="02010600040101010101" charset="-122"/>
                <a:ea typeface="华文中宋" panose="02010600040101010101" charset="-122"/>
              </a:rPr>
              <a:t>专业课报考时间：  （</a:t>
            </a:r>
            <a:r>
              <a:rPr lang="en-US" altLang="zh-CN" sz="2000">
                <a:latin typeface="华文中宋" panose="02010600040101010101" charset="-122"/>
                <a:ea typeface="华文中宋" panose="02010600040101010101" charset="-122"/>
              </a:rPr>
              <a:t>1</a:t>
            </a:r>
            <a:r>
              <a:rPr lang="zh-CN" altLang="en-US" sz="2000">
                <a:latin typeface="华文中宋" panose="02010600040101010101" charset="-122"/>
                <a:ea typeface="华文中宋" panose="02010600040101010101" charset="-122"/>
              </a:rPr>
              <a:t>） 每年</a:t>
            </a:r>
            <a:r>
              <a:rPr lang="en-US" altLang="zh-CN" sz="2000">
                <a:latin typeface="华文中宋" panose="02010600040101010101" charset="-122"/>
                <a:ea typeface="华文中宋" panose="02010600040101010101" charset="-122"/>
              </a:rPr>
              <a:t>3</a:t>
            </a:r>
            <a:r>
              <a:rPr lang="zh-CN" altLang="en-US" sz="2000">
                <a:latin typeface="华文中宋" panose="02010600040101010101" charset="-122"/>
                <a:ea typeface="华文中宋" panose="02010600040101010101" charset="-122"/>
              </a:rPr>
              <a:t>月份报考，</a:t>
            </a:r>
            <a:r>
              <a:rPr lang="en-US" altLang="zh-CN" sz="2000">
                <a:latin typeface="华文中宋" panose="02010600040101010101" charset="-122"/>
                <a:ea typeface="华文中宋" panose="02010600040101010101" charset="-122"/>
              </a:rPr>
              <a:t>5</a:t>
            </a:r>
            <a:r>
              <a:rPr lang="zh-CN" altLang="en-US" sz="2000">
                <a:latin typeface="华文中宋" panose="02010600040101010101" charset="-122"/>
                <a:ea typeface="华文中宋" panose="02010600040101010101" charset="-122"/>
              </a:rPr>
              <a:t>月份考试</a:t>
            </a:r>
            <a:endParaRPr lang="zh-CN" altLang="en-US" sz="2000">
              <a:latin typeface="华文中宋" panose="02010600040101010101" charset="-122"/>
              <a:ea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2</a:t>
            </a:r>
            <a:r>
              <a:rPr lang="zh-CN" altLang="en-US" sz="2000">
                <a:latin typeface="华文中宋" panose="02010600040101010101" charset="-122"/>
                <a:ea typeface="华文中宋" panose="02010600040101010101" charset="-122"/>
              </a:rPr>
              <a:t>） 每年</a:t>
            </a:r>
            <a:r>
              <a:rPr lang="en-US" altLang="zh-CN" sz="2000">
                <a:latin typeface="华文中宋" panose="02010600040101010101" charset="-122"/>
                <a:ea typeface="华文中宋" panose="02010600040101010101" charset="-122"/>
              </a:rPr>
              <a:t>9</a:t>
            </a:r>
            <a:r>
              <a:rPr lang="zh-CN" altLang="en-US" sz="2000">
                <a:latin typeface="华文中宋" panose="02010600040101010101" charset="-122"/>
                <a:ea typeface="华文中宋" panose="02010600040101010101" charset="-122"/>
              </a:rPr>
              <a:t>月份报考，</a:t>
            </a:r>
            <a:r>
              <a:rPr lang="en-US" altLang="zh-CN" sz="2000">
                <a:latin typeface="华文中宋" panose="02010600040101010101" charset="-122"/>
                <a:ea typeface="华文中宋" panose="02010600040101010101" charset="-122"/>
              </a:rPr>
              <a:t>11</a:t>
            </a:r>
            <a:r>
              <a:rPr lang="zh-CN" altLang="en-US" sz="2000">
                <a:latin typeface="华文中宋" panose="02010600040101010101" charset="-122"/>
                <a:ea typeface="华文中宋" panose="02010600040101010101" charset="-122"/>
              </a:rPr>
              <a:t>月份考试</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6. </a:t>
            </a:r>
            <a:r>
              <a:rPr lang="zh-CN" altLang="en-US" sz="2000">
                <a:latin typeface="华文中宋" panose="02010600040101010101" charset="-122"/>
                <a:ea typeface="华文中宋" panose="02010600040101010101" charset="-122"/>
              </a:rPr>
              <a:t>公共课报考时间：  （</a:t>
            </a:r>
            <a:r>
              <a:rPr lang="en-US" altLang="zh-CN" sz="2000">
                <a:latin typeface="华文中宋" panose="02010600040101010101" charset="-122"/>
                <a:ea typeface="华文中宋" panose="02010600040101010101" charset="-122"/>
              </a:rPr>
              <a:t>1</a:t>
            </a:r>
            <a:r>
              <a:rPr lang="zh-CN" altLang="en-US" sz="2000">
                <a:latin typeface="华文中宋" panose="02010600040101010101" charset="-122"/>
                <a:ea typeface="华文中宋" panose="02010600040101010101" charset="-122"/>
              </a:rPr>
              <a:t>） 每年</a:t>
            </a:r>
            <a:r>
              <a:rPr lang="en-US" altLang="zh-CN" sz="2000">
                <a:latin typeface="华文中宋" panose="02010600040101010101" charset="-122"/>
                <a:ea typeface="华文中宋" panose="02010600040101010101" charset="-122"/>
              </a:rPr>
              <a:t>1</a:t>
            </a:r>
            <a:r>
              <a:rPr lang="zh-CN" altLang="en-US" sz="2000">
                <a:latin typeface="华文中宋" panose="02010600040101010101" charset="-122"/>
                <a:ea typeface="华文中宋" panose="02010600040101010101" charset="-122"/>
              </a:rPr>
              <a:t>月份报考，</a:t>
            </a:r>
            <a:r>
              <a:rPr lang="en-US" altLang="zh-CN" sz="2000">
                <a:latin typeface="华文中宋" panose="02010600040101010101" charset="-122"/>
                <a:ea typeface="华文中宋" panose="02010600040101010101" charset="-122"/>
              </a:rPr>
              <a:t>4</a:t>
            </a:r>
            <a:r>
              <a:rPr lang="zh-CN" altLang="en-US" sz="2000">
                <a:latin typeface="华文中宋" panose="02010600040101010101" charset="-122"/>
                <a:ea typeface="华文中宋" panose="02010600040101010101" charset="-122"/>
              </a:rPr>
              <a:t>月份考试</a:t>
            </a:r>
            <a:endParaRPr lang="zh-CN" altLang="en-US" sz="2000">
              <a:latin typeface="华文中宋" panose="02010600040101010101" charset="-122"/>
              <a:ea typeface="华文中宋" panose="02010600040101010101" charset="-122"/>
            </a:endParaRPr>
          </a:p>
          <a:p>
            <a:pPr fontAlgn="auto">
              <a:lnSpc>
                <a:spcPct val="150000"/>
              </a:lnSpc>
            </a:pPr>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2</a:t>
            </a:r>
            <a:r>
              <a:rPr lang="zh-CN" altLang="en-US" sz="2000">
                <a:latin typeface="华文中宋" panose="02010600040101010101" charset="-122"/>
                <a:ea typeface="华文中宋" panose="02010600040101010101" charset="-122"/>
              </a:rPr>
              <a:t>） 每年</a:t>
            </a:r>
            <a:r>
              <a:rPr lang="en-US" altLang="zh-CN" sz="2000">
                <a:latin typeface="华文中宋" panose="02010600040101010101" charset="-122"/>
                <a:ea typeface="华文中宋" panose="02010600040101010101" charset="-122"/>
              </a:rPr>
              <a:t>7</a:t>
            </a:r>
            <a:r>
              <a:rPr lang="zh-CN" altLang="en-US" sz="2000">
                <a:latin typeface="华文中宋" panose="02010600040101010101" charset="-122"/>
                <a:ea typeface="华文中宋" panose="02010600040101010101" charset="-122"/>
              </a:rPr>
              <a:t>月份报考，</a:t>
            </a:r>
            <a:r>
              <a:rPr lang="en-US" altLang="zh-CN" sz="2000">
                <a:latin typeface="华文中宋" panose="02010600040101010101" charset="-122"/>
                <a:ea typeface="华文中宋" panose="02010600040101010101" charset="-122"/>
              </a:rPr>
              <a:t>10</a:t>
            </a:r>
            <a:r>
              <a:rPr lang="zh-CN" altLang="en-US" sz="2000">
                <a:latin typeface="华文中宋" panose="02010600040101010101" charset="-122"/>
                <a:ea typeface="华文中宋" panose="02010600040101010101" charset="-122"/>
              </a:rPr>
              <a:t>月份考试</a:t>
            </a:r>
            <a:endParaRPr lang="zh-CN" altLang="en-US" sz="2000">
              <a:latin typeface="华文中宋" panose="02010600040101010101" charset="-122"/>
              <a:ea typeface="华文中宋" panose="02010600040101010101" charset="-122"/>
            </a:endParaRPr>
          </a:p>
          <a:p>
            <a:pPr fontAlgn="auto">
              <a:lnSpc>
                <a:spcPct val="150000"/>
              </a:lnSpc>
            </a:pPr>
            <a:endParaRPr lang="zh-CN" altLang="en-US" sz="2000" b="1">
              <a:solidFill>
                <a:srgbClr val="C00000"/>
              </a:solidFill>
              <a:latin typeface="华文中宋" panose="02010600040101010101" charset="-122"/>
              <a:ea typeface="华文中宋" panose="0201060004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82065"/>
            <a:ext cx="4476750" cy="2540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813435" y="709295"/>
            <a:ext cx="4173855" cy="944880"/>
          </a:xfrm>
          <a:prstGeom prst="rect">
            <a:avLst/>
          </a:prstGeom>
          <a:noFill/>
        </p:spPr>
        <p:txBody>
          <a:bodyPr wrap="square" rtlCol="0">
            <a:spAutoFit/>
          </a:bodyPr>
          <a:lstStyle/>
          <a:p>
            <a:r>
              <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rPr>
              <a:t>主考院校之</a:t>
            </a:r>
            <a:r>
              <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rPr>
              <a:t>深圳大学</a:t>
            </a:r>
            <a:endPar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chemeClr val="tx1"/>
              </a:solidFill>
              <a:latin typeface="Impact" panose="020B0806030902050204"/>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694055" y="1574800"/>
            <a:ext cx="10983595" cy="3291840"/>
          </a:xfrm>
          <a:prstGeom prst="rect">
            <a:avLst/>
          </a:prstGeom>
          <a:noFill/>
        </p:spPr>
        <p:txBody>
          <a:bodyPr wrap="square" rtlCol="0">
            <a:spAutoFit/>
          </a:bodyPr>
          <a:p>
            <a:pPr fontAlgn="auto">
              <a:lnSpc>
                <a:spcPct val="150000"/>
              </a:lnSpc>
            </a:pPr>
            <a:r>
              <a:rPr lang="en-US" altLang="zh-CN" sz="2000">
                <a:latin typeface="华文中宋" panose="02010600040101010101" charset="-122"/>
                <a:ea typeface="华文中宋" panose="02010600040101010101" charset="-122"/>
              </a:rPr>
              <a:t>1. </a:t>
            </a:r>
            <a:r>
              <a:rPr lang="zh-CN" altLang="en-US" sz="2000">
                <a:latin typeface="华文中宋" panose="02010600040101010101" charset="-122"/>
                <a:ea typeface="华文中宋" panose="02010600040101010101" charset="-122"/>
              </a:rPr>
              <a:t>时间：每年的</a:t>
            </a:r>
            <a:r>
              <a:rPr lang="en-US" altLang="zh-CN" sz="2000" b="1">
                <a:solidFill>
                  <a:srgbClr val="C00000"/>
                </a:solidFill>
                <a:latin typeface="华文中宋" panose="02010600040101010101" charset="-122"/>
                <a:ea typeface="华文中宋" panose="02010600040101010101" charset="-122"/>
              </a:rPr>
              <a:t>5</a:t>
            </a:r>
            <a:r>
              <a:rPr lang="zh-CN" altLang="en-US" sz="2000" b="1">
                <a:solidFill>
                  <a:srgbClr val="C00000"/>
                </a:solidFill>
                <a:latin typeface="华文中宋" panose="02010600040101010101" charset="-122"/>
                <a:ea typeface="华文中宋" panose="02010600040101010101" charset="-122"/>
              </a:rPr>
              <a:t>月底和</a:t>
            </a:r>
            <a:r>
              <a:rPr lang="en-US" altLang="zh-CN" sz="2000" b="1">
                <a:solidFill>
                  <a:srgbClr val="C00000"/>
                </a:solidFill>
                <a:latin typeface="华文中宋" panose="02010600040101010101" charset="-122"/>
                <a:ea typeface="华文中宋" panose="02010600040101010101" charset="-122"/>
              </a:rPr>
              <a:t>11</a:t>
            </a:r>
            <a:r>
              <a:rPr lang="zh-CN" altLang="en-US" sz="2000" b="1">
                <a:solidFill>
                  <a:srgbClr val="C00000"/>
                </a:solidFill>
                <a:latin typeface="华文中宋" panose="02010600040101010101" charset="-122"/>
                <a:ea typeface="华文中宋" panose="02010600040101010101" charset="-122"/>
              </a:rPr>
              <a:t>月底</a:t>
            </a:r>
            <a:r>
              <a:rPr lang="zh-CN" altLang="en-US" sz="2000">
                <a:latin typeface="华文中宋" panose="02010600040101010101" charset="-122"/>
                <a:ea typeface="华文中宋" panose="02010600040101010101" charset="-122"/>
              </a:rPr>
              <a:t>，分别于</a:t>
            </a:r>
            <a:r>
              <a:rPr lang="en-US" altLang="zh-CN" sz="2000">
                <a:latin typeface="华文中宋" panose="02010600040101010101" charset="-122"/>
                <a:ea typeface="华文中宋" panose="02010600040101010101" charset="-122"/>
              </a:rPr>
              <a:t>10</a:t>
            </a:r>
            <a:r>
              <a:rPr lang="zh-CN" altLang="en-US" sz="2000">
                <a:latin typeface="华文中宋" panose="02010600040101010101" charset="-122"/>
                <a:ea typeface="华文中宋" panose="02010600040101010101" charset="-122"/>
              </a:rPr>
              <a:t>月中旬或</a:t>
            </a:r>
            <a:r>
              <a:rPr lang="en-US" altLang="zh-CN" sz="2000">
                <a:latin typeface="华文中宋" panose="02010600040101010101" charset="-122"/>
                <a:ea typeface="华文中宋" panose="02010600040101010101" charset="-122"/>
              </a:rPr>
              <a:t>4</a:t>
            </a:r>
            <a:r>
              <a:rPr lang="zh-CN" altLang="en-US" sz="2000">
                <a:latin typeface="华文中宋" panose="02010600040101010101" charset="-122"/>
                <a:ea typeface="华文中宋" panose="02010600040101010101" charset="-122"/>
              </a:rPr>
              <a:t>月中旬答辩</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2. </a:t>
            </a:r>
            <a:r>
              <a:rPr lang="zh-CN" altLang="en-US" sz="2000">
                <a:latin typeface="华文中宋" panose="02010600040101010101" charset="-122"/>
                <a:ea typeface="华文中宋" panose="02010600040101010101" charset="-122"/>
              </a:rPr>
              <a:t>论文辅导和答辩费用是</a:t>
            </a:r>
            <a:r>
              <a:rPr lang="en-US" altLang="zh-CN" sz="2000">
                <a:latin typeface="华文中宋" panose="02010600040101010101" charset="-122"/>
                <a:ea typeface="华文中宋" panose="02010600040101010101" charset="-122"/>
              </a:rPr>
              <a:t>1000</a:t>
            </a:r>
            <a:r>
              <a:rPr lang="zh-CN" altLang="en-US" sz="2000">
                <a:latin typeface="华文中宋" panose="02010600040101010101" charset="-122"/>
                <a:ea typeface="华文中宋" panose="02010600040101010101" charset="-122"/>
              </a:rPr>
              <a:t>元，论文字数在</a:t>
            </a:r>
            <a:r>
              <a:rPr lang="en-US" altLang="zh-CN" sz="2000">
                <a:latin typeface="华文中宋" panose="02010600040101010101" charset="-122"/>
                <a:ea typeface="华文中宋" panose="02010600040101010101" charset="-122"/>
              </a:rPr>
              <a:t>10000</a:t>
            </a:r>
            <a:r>
              <a:rPr lang="zh-CN" altLang="en-US" sz="2000">
                <a:latin typeface="华文中宋" panose="02010600040101010101" charset="-122"/>
                <a:ea typeface="华文中宋" panose="02010600040101010101" charset="-122"/>
              </a:rPr>
              <a:t>字左右，答辩后</a:t>
            </a:r>
            <a:r>
              <a:rPr lang="en-US" altLang="zh-CN" sz="2000">
                <a:latin typeface="华文中宋" panose="02010600040101010101" charset="-122"/>
                <a:ea typeface="华文中宋" panose="02010600040101010101" charset="-122"/>
              </a:rPr>
              <a:t>2</a:t>
            </a:r>
            <a:r>
              <a:rPr lang="zh-CN" altLang="en-US" sz="2000">
                <a:latin typeface="华文中宋" panose="02010600040101010101" charset="-122"/>
                <a:ea typeface="华文中宋" panose="02010600040101010101" charset="-122"/>
              </a:rPr>
              <a:t>周左右可以查询答辩成绩</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3. </a:t>
            </a:r>
            <a:r>
              <a:rPr lang="zh-CN" altLang="en-US" sz="2000">
                <a:latin typeface="华文中宋" panose="02010600040101010101" charset="-122"/>
                <a:ea typeface="华文中宋" panose="02010600040101010101" charset="-122"/>
              </a:rPr>
              <a:t>领取毕业证时间：</a:t>
            </a:r>
            <a:r>
              <a:rPr lang="en-US" altLang="zh-CN" sz="2000">
                <a:latin typeface="华文中宋" panose="02010600040101010101" charset="-122"/>
                <a:ea typeface="华文中宋" panose="02010600040101010101" charset="-122"/>
              </a:rPr>
              <a:t>10</a:t>
            </a:r>
            <a:r>
              <a:rPr lang="zh-CN" altLang="en-US" sz="2000">
                <a:latin typeface="华文中宋" panose="02010600040101010101" charset="-122"/>
                <a:ea typeface="华文中宋" panose="02010600040101010101" charset="-122"/>
              </a:rPr>
              <a:t>月底和</a:t>
            </a:r>
            <a:r>
              <a:rPr lang="en-US" altLang="zh-CN" sz="2000">
                <a:latin typeface="华文中宋" panose="02010600040101010101" charset="-122"/>
                <a:ea typeface="华文中宋" panose="02010600040101010101" charset="-122"/>
              </a:rPr>
              <a:t>4</a:t>
            </a:r>
            <a:r>
              <a:rPr lang="zh-CN" altLang="en-US" sz="2000">
                <a:latin typeface="华文中宋" panose="02010600040101010101" charset="-122"/>
                <a:ea typeface="华文中宋" panose="02010600040101010101" charset="-122"/>
              </a:rPr>
              <a:t>月底</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4. </a:t>
            </a:r>
            <a:r>
              <a:rPr lang="zh-CN" altLang="en-US" sz="2000">
                <a:latin typeface="华文中宋" panose="02010600040101010101" charset="-122"/>
                <a:ea typeface="华文中宋" panose="02010600040101010101" charset="-122"/>
              </a:rPr>
              <a:t>学位证（本科毕业一年内）上半年</a:t>
            </a:r>
            <a:r>
              <a:rPr lang="en-US" altLang="zh-CN" sz="2000">
                <a:latin typeface="华文中宋" panose="02010600040101010101" charset="-122"/>
                <a:ea typeface="华文中宋" panose="02010600040101010101" charset="-122"/>
              </a:rPr>
              <a:t>4</a:t>
            </a:r>
            <a:r>
              <a:rPr lang="zh-CN" altLang="en-US" sz="2000">
                <a:latin typeface="华文中宋" panose="02010600040101010101" charset="-122"/>
                <a:ea typeface="华文中宋" panose="02010600040101010101" charset="-122"/>
              </a:rPr>
              <a:t>月底，下半年</a:t>
            </a:r>
            <a:r>
              <a:rPr lang="en-US" altLang="zh-CN" sz="2000">
                <a:latin typeface="华文中宋" panose="02010600040101010101" charset="-122"/>
                <a:ea typeface="华文中宋" panose="02010600040101010101" charset="-122"/>
              </a:rPr>
              <a:t>10</a:t>
            </a:r>
            <a:r>
              <a:rPr lang="zh-CN" altLang="en-US" sz="2000">
                <a:latin typeface="华文中宋" panose="02010600040101010101" charset="-122"/>
                <a:ea typeface="华文中宋" panose="02010600040101010101" charset="-122"/>
              </a:rPr>
              <a:t>月底</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5. </a:t>
            </a:r>
            <a:r>
              <a:rPr lang="zh-CN" altLang="en-US" sz="2000">
                <a:latin typeface="华文中宋" panose="02010600040101010101" charset="-122"/>
                <a:ea typeface="华文中宋" panose="02010600040101010101" charset="-122"/>
              </a:rPr>
              <a:t>学位证领证时间：分别是</a:t>
            </a:r>
            <a:r>
              <a:rPr lang="en-US" altLang="zh-CN" sz="2000">
                <a:latin typeface="华文中宋" panose="02010600040101010101" charset="-122"/>
                <a:ea typeface="华文中宋" panose="02010600040101010101" charset="-122"/>
              </a:rPr>
              <a:t>7</a:t>
            </a:r>
            <a:r>
              <a:rPr lang="zh-CN" altLang="en-US" sz="2000">
                <a:latin typeface="华文中宋" panose="02010600040101010101" charset="-122"/>
                <a:ea typeface="华文中宋" panose="02010600040101010101" charset="-122"/>
              </a:rPr>
              <a:t>月初和</a:t>
            </a:r>
            <a:r>
              <a:rPr lang="en-US" altLang="zh-CN" sz="2000">
                <a:latin typeface="华文中宋" panose="02010600040101010101" charset="-122"/>
                <a:ea typeface="华文中宋" panose="02010600040101010101" charset="-122"/>
              </a:rPr>
              <a:t>11</a:t>
            </a:r>
            <a:r>
              <a:rPr lang="zh-CN" altLang="en-US" sz="2000">
                <a:latin typeface="华文中宋" panose="02010600040101010101" charset="-122"/>
                <a:ea typeface="华文中宋" panose="02010600040101010101" charset="-122"/>
              </a:rPr>
              <a:t>月初</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6. </a:t>
            </a:r>
            <a:r>
              <a:rPr lang="zh-CN" altLang="en-US" sz="2000">
                <a:latin typeface="华文中宋" panose="02010600040101010101" charset="-122"/>
                <a:ea typeface="华文中宋" panose="02010600040101010101" charset="-122"/>
              </a:rPr>
              <a:t>本科课程成绩</a:t>
            </a:r>
            <a:r>
              <a:rPr lang="en-US" altLang="zh-CN" sz="2000" b="1">
                <a:solidFill>
                  <a:srgbClr val="C00000"/>
                </a:solidFill>
                <a:latin typeface="华文中宋" panose="02010600040101010101" charset="-122"/>
                <a:ea typeface="华文中宋" panose="02010600040101010101" charset="-122"/>
              </a:rPr>
              <a:t>60</a:t>
            </a:r>
            <a:r>
              <a:rPr lang="zh-CN" altLang="en-US" sz="2000" b="1">
                <a:solidFill>
                  <a:srgbClr val="C00000"/>
                </a:solidFill>
                <a:latin typeface="华文中宋" panose="02010600040101010101" charset="-122"/>
                <a:ea typeface="华文中宋" panose="02010600040101010101" charset="-122"/>
              </a:rPr>
              <a:t>分以上</a:t>
            </a:r>
            <a:r>
              <a:rPr lang="zh-CN" altLang="en-US" sz="2000">
                <a:latin typeface="华文中宋" panose="02010600040101010101" charset="-122"/>
                <a:ea typeface="华文中宋" panose="02010600040101010101" charset="-122"/>
              </a:rPr>
              <a:t>均可以申请管理学学士学位</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7.</a:t>
            </a:r>
            <a:r>
              <a:rPr lang="zh-CN" altLang="en-US" sz="2000">
                <a:latin typeface="华文中宋" panose="02010600040101010101" charset="-122"/>
                <a:ea typeface="华文中宋" panose="02010600040101010101" charset="-122"/>
              </a:rPr>
              <a:t>本科课程仅剩</a:t>
            </a:r>
            <a:r>
              <a:rPr lang="en-US" altLang="zh-CN" sz="2000" b="1">
                <a:solidFill>
                  <a:srgbClr val="C00000"/>
                </a:solidFill>
                <a:latin typeface="华文中宋" panose="02010600040101010101" charset="-122"/>
                <a:ea typeface="华文中宋" panose="02010600040101010101" charset="-122"/>
              </a:rPr>
              <a:t>2—3</a:t>
            </a:r>
            <a:r>
              <a:rPr lang="zh-CN" altLang="en-US" sz="2000">
                <a:latin typeface="华文中宋" panose="02010600040101010101" charset="-122"/>
                <a:ea typeface="华文中宋" panose="02010600040101010101" charset="-122"/>
              </a:rPr>
              <a:t>科</a:t>
            </a:r>
            <a:endParaRPr lang="zh-CN" altLang="en-US" sz="2000">
              <a:latin typeface="华文中宋" panose="02010600040101010101" charset="-122"/>
              <a:ea typeface="华文中宋" panose="0201060004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82065"/>
            <a:ext cx="4476750" cy="2540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813435" y="709295"/>
            <a:ext cx="4173855" cy="944880"/>
          </a:xfrm>
          <a:prstGeom prst="rect">
            <a:avLst/>
          </a:prstGeom>
          <a:noFill/>
        </p:spPr>
        <p:txBody>
          <a:bodyPr wrap="square" rtlCol="0">
            <a:spAutoFit/>
          </a:bodyPr>
          <a:lstStyle/>
          <a:p>
            <a:r>
              <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rPr>
              <a:t>主考院校之</a:t>
            </a:r>
            <a:r>
              <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rPr>
              <a:t>暨南大学</a:t>
            </a:r>
            <a:endPar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chemeClr val="tx1"/>
              </a:solidFill>
              <a:latin typeface="Impact" panose="020B0806030902050204"/>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694055" y="1574800"/>
            <a:ext cx="10983595" cy="2834640"/>
          </a:xfrm>
          <a:prstGeom prst="rect">
            <a:avLst/>
          </a:prstGeom>
          <a:noFill/>
        </p:spPr>
        <p:txBody>
          <a:bodyPr wrap="square" rtlCol="0">
            <a:spAutoFit/>
          </a:bodyPr>
          <a:p>
            <a:pPr fontAlgn="auto">
              <a:lnSpc>
                <a:spcPct val="150000"/>
              </a:lnSpc>
            </a:pPr>
            <a:r>
              <a:rPr lang="en-US" altLang="zh-CN" sz="2000">
                <a:latin typeface="华文中宋" panose="02010600040101010101" charset="-122"/>
                <a:ea typeface="华文中宋" panose="02010600040101010101" charset="-122"/>
              </a:rPr>
              <a:t>1. </a:t>
            </a:r>
            <a:r>
              <a:rPr lang="zh-CN" altLang="en-US" sz="2000">
                <a:latin typeface="华文中宋" panose="02010600040101010101" charset="-122"/>
                <a:ea typeface="华文中宋" panose="02010600040101010101" charset="-122"/>
              </a:rPr>
              <a:t>时间：每年的</a:t>
            </a:r>
            <a:r>
              <a:rPr lang="en-US" altLang="zh-CN" sz="2000">
                <a:solidFill>
                  <a:schemeClr val="tx1"/>
                </a:solidFill>
                <a:latin typeface="华文中宋" panose="02010600040101010101" charset="-122"/>
                <a:ea typeface="华文中宋" panose="02010600040101010101" charset="-122"/>
              </a:rPr>
              <a:t>5</a:t>
            </a:r>
            <a:r>
              <a:rPr lang="zh-CN" altLang="en-US" sz="2000">
                <a:solidFill>
                  <a:schemeClr val="tx1"/>
                </a:solidFill>
                <a:latin typeface="华文中宋" panose="02010600040101010101" charset="-122"/>
                <a:ea typeface="华文中宋" panose="02010600040101010101" charset="-122"/>
              </a:rPr>
              <a:t>月底和</a:t>
            </a:r>
            <a:r>
              <a:rPr lang="en-US" altLang="zh-CN" sz="2000">
                <a:solidFill>
                  <a:schemeClr val="tx1"/>
                </a:solidFill>
                <a:latin typeface="华文中宋" panose="02010600040101010101" charset="-122"/>
                <a:ea typeface="华文中宋" panose="02010600040101010101" charset="-122"/>
              </a:rPr>
              <a:t>11</a:t>
            </a:r>
            <a:r>
              <a:rPr lang="zh-CN" altLang="en-US" sz="2000">
                <a:solidFill>
                  <a:schemeClr val="tx1"/>
                </a:solidFill>
                <a:latin typeface="华文中宋" panose="02010600040101010101" charset="-122"/>
                <a:ea typeface="华文中宋" panose="02010600040101010101" charset="-122"/>
              </a:rPr>
              <a:t>月底</a:t>
            </a:r>
            <a:r>
              <a:rPr lang="zh-CN" altLang="en-US" sz="2000">
                <a:latin typeface="华文中宋" panose="02010600040101010101" charset="-122"/>
                <a:ea typeface="华文中宋" panose="02010600040101010101" charset="-122"/>
              </a:rPr>
              <a:t>，分别于</a:t>
            </a:r>
            <a:r>
              <a:rPr lang="en-US" altLang="zh-CN" sz="2000">
                <a:latin typeface="华文中宋" panose="02010600040101010101" charset="-122"/>
                <a:ea typeface="华文中宋" panose="02010600040101010101" charset="-122"/>
              </a:rPr>
              <a:t>10</a:t>
            </a:r>
            <a:r>
              <a:rPr lang="zh-CN" altLang="en-US" sz="2000">
                <a:latin typeface="华文中宋" panose="02010600040101010101" charset="-122"/>
                <a:ea typeface="华文中宋" panose="02010600040101010101" charset="-122"/>
              </a:rPr>
              <a:t>月中旬或</a:t>
            </a:r>
            <a:r>
              <a:rPr lang="en-US" altLang="zh-CN" sz="2000">
                <a:latin typeface="华文中宋" panose="02010600040101010101" charset="-122"/>
                <a:ea typeface="华文中宋" panose="02010600040101010101" charset="-122"/>
              </a:rPr>
              <a:t>4</a:t>
            </a:r>
            <a:r>
              <a:rPr lang="zh-CN" altLang="en-US" sz="2000">
                <a:latin typeface="华文中宋" panose="02010600040101010101" charset="-122"/>
                <a:ea typeface="华文中宋" panose="02010600040101010101" charset="-122"/>
              </a:rPr>
              <a:t>月中旬答辩</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2. </a:t>
            </a:r>
            <a:r>
              <a:rPr lang="zh-CN" altLang="en-US" sz="2000">
                <a:latin typeface="华文中宋" panose="02010600040101010101" charset="-122"/>
                <a:ea typeface="华文中宋" panose="02010600040101010101" charset="-122"/>
              </a:rPr>
              <a:t>领取毕业证时间：</a:t>
            </a:r>
            <a:r>
              <a:rPr lang="en-US" altLang="zh-CN" sz="2000">
                <a:latin typeface="华文中宋" panose="02010600040101010101" charset="-122"/>
                <a:ea typeface="华文中宋" panose="02010600040101010101" charset="-122"/>
              </a:rPr>
              <a:t>10</a:t>
            </a:r>
            <a:r>
              <a:rPr lang="zh-CN" altLang="en-US" sz="2000">
                <a:latin typeface="华文中宋" panose="02010600040101010101" charset="-122"/>
                <a:ea typeface="华文中宋" panose="02010600040101010101" charset="-122"/>
              </a:rPr>
              <a:t>月底和</a:t>
            </a:r>
            <a:r>
              <a:rPr lang="en-US" altLang="zh-CN" sz="2000">
                <a:latin typeface="华文中宋" panose="02010600040101010101" charset="-122"/>
                <a:ea typeface="华文中宋" panose="02010600040101010101" charset="-122"/>
              </a:rPr>
              <a:t>4</a:t>
            </a:r>
            <a:r>
              <a:rPr lang="zh-CN" altLang="en-US" sz="2000">
                <a:latin typeface="华文中宋" panose="02010600040101010101" charset="-122"/>
                <a:ea typeface="华文中宋" panose="02010600040101010101" charset="-122"/>
              </a:rPr>
              <a:t>月底</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3. </a:t>
            </a:r>
            <a:r>
              <a:rPr lang="zh-CN" altLang="en-US" sz="2000">
                <a:latin typeface="华文中宋" panose="02010600040101010101" charset="-122"/>
                <a:ea typeface="华文中宋" panose="02010600040101010101" charset="-122"/>
              </a:rPr>
              <a:t>学位证（本科毕业一年内）上半年</a:t>
            </a:r>
            <a:r>
              <a:rPr lang="en-US" altLang="zh-CN" sz="2000">
                <a:latin typeface="华文中宋" panose="02010600040101010101" charset="-122"/>
                <a:ea typeface="华文中宋" panose="02010600040101010101" charset="-122"/>
              </a:rPr>
              <a:t>4</a:t>
            </a:r>
            <a:r>
              <a:rPr lang="zh-CN" altLang="en-US" sz="2000">
                <a:latin typeface="华文中宋" panose="02010600040101010101" charset="-122"/>
                <a:ea typeface="华文中宋" panose="02010600040101010101" charset="-122"/>
              </a:rPr>
              <a:t>月底，下半年</a:t>
            </a:r>
            <a:r>
              <a:rPr lang="en-US" altLang="zh-CN" sz="2000">
                <a:latin typeface="华文中宋" panose="02010600040101010101" charset="-122"/>
                <a:ea typeface="华文中宋" panose="02010600040101010101" charset="-122"/>
              </a:rPr>
              <a:t>10</a:t>
            </a:r>
            <a:r>
              <a:rPr lang="zh-CN" altLang="en-US" sz="2000">
                <a:latin typeface="华文中宋" panose="02010600040101010101" charset="-122"/>
                <a:ea typeface="华文中宋" panose="02010600040101010101" charset="-122"/>
              </a:rPr>
              <a:t>月底</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4. </a:t>
            </a:r>
            <a:r>
              <a:rPr lang="zh-CN" altLang="en-US" sz="2000">
                <a:latin typeface="华文中宋" panose="02010600040101010101" charset="-122"/>
                <a:ea typeface="华文中宋" panose="02010600040101010101" charset="-122"/>
              </a:rPr>
              <a:t>学位证领证时间：分别是</a:t>
            </a:r>
            <a:r>
              <a:rPr lang="en-US" altLang="zh-CN" sz="2000">
                <a:latin typeface="华文中宋" panose="02010600040101010101" charset="-122"/>
                <a:ea typeface="华文中宋" panose="02010600040101010101" charset="-122"/>
              </a:rPr>
              <a:t>7</a:t>
            </a:r>
            <a:r>
              <a:rPr lang="zh-CN" altLang="en-US" sz="2000">
                <a:latin typeface="华文中宋" panose="02010600040101010101" charset="-122"/>
                <a:ea typeface="华文中宋" panose="02010600040101010101" charset="-122"/>
              </a:rPr>
              <a:t>月初和</a:t>
            </a:r>
            <a:r>
              <a:rPr lang="en-US" altLang="zh-CN" sz="2000">
                <a:latin typeface="华文中宋" panose="02010600040101010101" charset="-122"/>
                <a:ea typeface="华文中宋" panose="02010600040101010101" charset="-122"/>
              </a:rPr>
              <a:t>11</a:t>
            </a:r>
            <a:r>
              <a:rPr lang="zh-CN" altLang="en-US" sz="2000">
                <a:latin typeface="华文中宋" panose="02010600040101010101" charset="-122"/>
                <a:ea typeface="华文中宋" panose="02010600040101010101" charset="-122"/>
              </a:rPr>
              <a:t>月初</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5. </a:t>
            </a:r>
            <a:r>
              <a:rPr lang="zh-CN" altLang="en-US" sz="2000">
                <a:latin typeface="华文中宋" panose="02010600040101010101" charset="-122"/>
                <a:ea typeface="华文中宋" panose="02010600040101010101" charset="-122"/>
              </a:rPr>
              <a:t>本科课程成绩</a:t>
            </a:r>
            <a:r>
              <a:rPr lang="zh-CN" altLang="en-US" sz="2000" b="1">
                <a:solidFill>
                  <a:srgbClr val="C00000"/>
                </a:solidFill>
                <a:latin typeface="华文中宋" panose="02010600040101010101" charset="-122"/>
                <a:ea typeface="华文中宋" panose="02010600040101010101" charset="-122"/>
              </a:rPr>
              <a:t>平均分</a:t>
            </a:r>
            <a:r>
              <a:rPr lang="en-US" altLang="zh-CN" sz="2000" b="1">
                <a:solidFill>
                  <a:srgbClr val="C00000"/>
                </a:solidFill>
                <a:latin typeface="华文中宋" panose="02010600040101010101" charset="-122"/>
                <a:ea typeface="华文中宋" panose="02010600040101010101" charset="-122"/>
              </a:rPr>
              <a:t>68</a:t>
            </a:r>
            <a:r>
              <a:rPr lang="zh-CN" altLang="en-US" sz="2000" b="1">
                <a:solidFill>
                  <a:srgbClr val="C00000"/>
                </a:solidFill>
                <a:latin typeface="华文中宋" panose="02010600040101010101" charset="-122"/>
                <a:ea typeface="华文中宋" panose="02010600040101010101" charset="-122"/>
              </a:rPr>
              <a:t>分以上</a:t>
            </a:r>
            <a:r>
              <a:rPr lang="zh-CN" altLang="en-US" sz="2000">
                <a:latin typeface="华文中宋" panose="02010600040101010101" charset="-122"/>
                <a:ea typeface="华文中宋" panose="02010600040101010101" charset="-122"/>
              </a:rPr>
              <a:t>均可以申请管理学学士学位</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6.</a:t>
            </a:r>
            <a:r>
              <a:rPr lang="zh-CN" altLang="en-US" sz="2000">
                <a:latin typeface="华文中宋" panose="02010600040101010101" charset="-122"/>
                <a:ea typeface="华文中宋" panose="02010600040101010101" charset="-122"/>
              </a:rPr>
              <a:t>本科课程仅剩</a:t>
            </a:r>
            <a:r>
              <a:rPr lang="en-US" altLang="zh-CN" sz="2000" b="1">
                <a:solidFill>
                  <a:srgbClr val="C00000"/>
                </a:solidFill>
                <a:latin typeface="华文中宋" panose="02010600040101010101" charset="-122"/>
                <a:ea typeface="华文中宋" panose="02010600040101010101" charset="-122"/>
              </a:rPr>
              <a:t>2—3</a:t>
            </a:r>
            <a:r>
              <a:rPr lang="zh-CN" altLang="en-US" sz="2000">
                <a:latin typeface="华文中宋" panose="02010600040101010101" charset="-122"/>
                <a:ea typeface="华文中宋" panose="02010600040101010101" charset="-122"/>
              </a:rPr>
              <a:t>科</a:t>
            </a:r>
            <a:endParaRPr lang="zh-CN" altLang="en-US" sz="2000">
              <a:latin typeface="华文中宋" panose="02010600040101010101" charset="-122"/>
              <a:ea typeface="华文中宋" panose="0201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478967" y="1253179"/>
            <a:ext cx="7680853" cy="1527043"/>
          </a:xfrm>
        </p:spPr>
        <p:txBody>
          <a:bodyPr>
            <a:noAutofit/>
          </a:bodyPr>
          <a:lstStyle/>
          <a:p>
            <a:r>
              <a:rPr lang="en-US" altLang="zh-CN" sz="4800" b="1" dirty="0" smtClean="0">
                <a:solidFill>
                  <a:schemeClr val="tx1"/>
                </a:solidFill>
                <a:latin typeface="华文中宋" panose="02010600040101010101" charset="-122"/>
                <a:ea typeface="华文中宋" panose="02010600040101010101" charset="-122"/>
              </a:rPr>
              <a:t>  </a:t>
            </a:r>
            <a:r>
              <a:rPr lang="zh-CN" altLang="en-US" sz="4800" b="1" dirty="0" smtClean="0">
                <a:solidFill>
                  <a:schemeClr val="bg1"/>
                </a:solidFill>
                <a:latin typeface="华文中宋" panose="02010600040101010101" charset="-122"/>
                <a:ea typeface="华文中宋" panose="02010600040101010101" charset="-122"/>
              </a:rPr>
              <a:t>一</a:t>
            </a:r>
            <a:r>
              <a:rPr lang="zh-CN" altLang="en-US" sz="4800" b="1" dirty="0" smtClean="0">
                <a:solidFill>
                  <a:schemeClr val="bg1"/>
                </a:solidFill>
                <a:latin typeface="华文中宋" panose="02010600040101010101" charset="-122"/>
                <a:ea typeface="华文中宋" panose="02010600040101010101" charset="-122"/>
              </a:rPr>
              <a:t>个最好的时代</a:t>
            </a:r>
            <a:br>
              <a:rPr lang="zh-CN" altLang="en-US" sz="4800" b="1" dirty="0" smtClean="0">
                <a:solidFill>
                  <a:schemeClr val="bg1"/>
                </a:solidFill>
                <a:latin typeface="华文中宋" panose="02010600040101010101" charset="-122"/>
                <a:ea typeface="华文中宋" panose="02010600040101010101" charset="-122"/>
              </a:rPr>
            </a:br>
            <a:r>
              <a:rPr lang="zh-CN" altLang="en-US" sz="4800" b="1" dirty="0" smtClean="0">
                <a:solidFill>
                  <a:schemeClr val="bg1"/>
                </a:solidFill>
                <a:latin typeface="华文中宋" panose="02010600040101010101" charset="-122"/>
                <a:ea typeface="华文中宋" panose="02010600040101010101" charset="-122"/>
              </a:rPr>
              <a:t>  一个最坏的时代</a:t>
            </a:r>
            <a:endParaRPr lang="zh-CN" altLang="en-US" sz="4800" b="1" dirty="0" smtClean="0">
              <a:solidFill>
                <a:schemeClr val="bg1"/>
              </a:solidFill>
              <a:latin typeface="华文中宋" panose="02010600040101010101" charset="-122"/>
              <a:ea typeface="华文中宋" panose="02010600040101010101" charset="-122"/>
            </a:endParaRPr>
          </a:p>
        </p:txBody>
      </p:sp>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backgroundRemoval t="0" b="99091" l="0" r="100000">
                        <a14:foregroundMark x1="7194" y1="20000" x2="10432" y2="55909"/>
                        <a14:foregroundMark x1="11871" y1="12727" x2="16367" y2="32273"/>
                        <a14:foregroundMark x1="4676" y1="65000" x2="16367" y2="68636"/>
                        <a14:foregroundMark x1="13309" y1="20000" x2="9712" y2="91364"/>
                        <a14:foregroundMark x1="9892" y1="83182" x2="13849" y2="89545"/>
                        <a14:foregroundMark x1="5755" y1="21818" x2="11511" y2="22273"/>
                        <a14:foregroundMark x1="29856" y1="10455" x2="32914" y2="92727"/>
                        <a14:foregroundMark x1="47302" y1="14091" x2="50360" y2="73182"/>
                        <a14:foregroundMark x1="48381" y1="83182" x2="51978" y2="89545"/>
                        <a14:foregroundMark x1="83273" y1="10909" x2="91007" y2="54545"/>
                        <a14:foregroundMark x1="93705" y1="60909" x2="95144" y2="66364"/>
                        <a14:foregroundMark x1="93525" y1="67727" x2="95144" y2="70455"/>
                      </a14:backgroundRemoval>
                    </a14:imgEffect>
                  </a14:imgLayer>
                </a14:imgProps>
              </a:ext>
              <a:ext uri="{28A0092B-C50C-407E-A947-70E740481C1C}">
                <a14:useLocalDpi xmlns:a14="http://schemas.microsoft.com/office/drawing/2010/main" val="0"/>
              </a:ext>
            </a:extLst>
          </a:blip>
          <a:stretch>
            <a:fillRect/>
          </a:stretch>
        </p:blipFill>
        <p:spPr>
          <a:xfrm>
            <a:off x="3311691" y="3813043"/>
            <a:ext cx="5648960" cy="22352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82065"/>
            <a:ext cx="4476750" cy="2540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813435" y="709295"/>
            <a:ext cx="5288280" cy="944880"/>
          </a:xfrm>
          <a:prstGeom prst="rect">
            <a:avLst/>
          </a:prstGeom>
          <a:noFill/>
        </p:spPr>
        <p:txBody>
          <a:bodyPr wrap="square" rtlCol="0">
            <a:spAutoFit/>
          </a:bodyPr>
          <a:lstStyle/>
          <a:p>
            <a:r>
              <a:rPr lang="zh-CN" altLang="en-US" sz="2800" b="1" dirty="0" smtClean="0">
                <a:solidFill>
                  <a:schemeClr val="tx1"/>
                </a:solidFill>
                <a:latin typeface="华文中宋" panose="02010600040101010101" charset="-122"/>
                <a:ea typeface="华文中宋" panose="02010600040101010101" charset="-122"/>
                <a:cs typeface="Impact" panose="020B0806030902050204"/>
                <a:sym typeface="+mn-ea"/>
              </a:rPr>
              <a:t>主考院校之</a:t>
            </a:r>
            <a:r>
              <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rPr>
              <a:t>广东外语外贸大学</a:t>
            </a:r>
            <a:endPar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chemeClr val="tx1"/>
              </a:solidFill>
              <a:latin typeface="Impact" panose="020B0806030902050204"/>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694055" y="1574800"/>
            <a:ext cx="10983595" cy="2834640"/>
          </a:xfrm>
          <a:prstGeom prst="rect">
            <a:avLst/>
          </a:prstGeom>
          <a:noFill/>
        </p:spPr>
        <p:txBody>
          <a:bodyPr wrap="square" rtlCol="0">
            <a:spAutoFit/>
          </a:bodyPr>
          <a:p>
            <a:pPr fontAlgn="auto">
              <a:lnSpc>
                <a:spcPct val="150000"/>
              </a:lnSpc>
            </a:pPr>
            <a:r>
              <a:rPr lang="en-US" altLang="zh-CN" sz="2000">
                <a:latin typeface="华文中宋" panose="02010600040101010101" charset="-122"/>
                <a:ea typeface="华文中宋" panose="02010600040101010101" charset="-122"/>
              </a:rPr>
              <a:t>1. </a:t>
            </a:r>
            <a:r>
              <a:rPr lang="zh-CN" altLang="en-US" sz="2000">
                <a:latin typeface="华文中宋" panose="02010600040101010101" charset="-122"/>
                <a:ea typeface="华文中宋" panose="02010600040101010101" charset="-122"/>
              </a:rPr>
              <a:t>时间：每年的</a:t>
            </a:r>
            <a:r>
              <a:rPr lang="en-US" altLang="zh-CN" sz="2000">
                <a:solidFill>
                  <a:schemeClr val="tx1"/>
                </a:solidFill>
                <a:latin typeface="华文中宋" panose="02010600040101010101" charset="-122"/>
                <a:ea typeface="华文中宋" panose="02010600040101010101" charset="-122"/>
              </a:rPr>
              <a:t>5</a:t>
            </a:r>
            <a:r>
              <a:rPr lang="zh-CN" altLang="en-US" sz="2000">
                <a:solidFill>
                  <a:schemeClr val="tx1"/>
                </a:solidFill>
                <a:latin typeface="华文中宋" panose="02010600040101010101" charset="-122"/>
                <a:ea typeface="华文中宋" panose="02010600040101010101" charset="-122"/>
              </a:rPr>
              <a:t>月底和</a:t>
            </a:r>
            <a:r>
              <a:rPr lang="en-US" altLang="zh-CN" sz="2000">
                <a:solidFill>
                  <a:schemeClr val="tx1"/>
                </a:solidFill>
                <a:latin typeface="华文中宋" panose="02010600040101010101" charset="-122"/>
                <a:ea typeface="华文中宋" panose="02010600040101010101" charset="-122"/>
              </a:rPr>
              <a:t>11</a:t>
            </a:r>
            <a:r>
              <a:rPr lang="zh-CN" altLang="en-US" sz="2000">
                <a:solidFill>
                  <a:schemeClr val="tx1"/>
                </a:solidFill>
                <a:latin typeface="华文中宋" panose="02010600040101010101" charset="-122"/>
                <a:ea typeface="华文中宋" panose="02010600040101010101" charset="-122"/>
              </a:rPr>
              <a:t>月底</a:t>
            </a:r>
            <a:r>
              <a:rPr lang="zh-CN" altLang="en-US" sz="2000">
                <a:latin typeface="华文中宋" panose="02010600040101010101" charset="-122"/>
                <a:ea typeface="华文中宋" panose="02010600040101010101" charset="-122"/>
              </a:rPr>
              <a:t>，分别于</a:t>
            </a:r>
            <a:r>
              <a:rPr lang="en-US" altLang="zh-CN" sz="2000">
                <a:latin typeface="华文中宋" panose="02010600040101010101" charset="-122"/>
                <a:ea typeface="华文中宋" panose="02010600040101010101" charset="-122"/>
              </a:rPr>
              <a:t>10</a:t>
            </a:r>
            <a:r>
              <a:rPr lang="zh-CN" altLang="en-US" sz="2000">
                <a:latin typeface="华文中宋" panose="02010600040101010101" charset="-122"/>
                <a:ea typeface="华文中宋" panose="02010600040101010101" charset="-122"/>
              </a:rPr>
              <a:t>月中旬或</a:t>
            </a:r>
            <a:r>
              <a:rPr lang="en-US" altLang="zh-CN" sz="2000">
                <a:latin typeface="华文中宋" panose="02010600040101010101" charset="-122"/>
                <a:ea typeface="华文中宋" panose="02010600040101010101" charset="-122"/>
              </a:rPr>
              <a:t>4</a:t>
            </a:r>
            <a:r>
              <a:rPr lang="zh-CN" altLang="en-US" sz="2000">
                <a:latin typeface="华文中宋" panose="02010600040101010101" charset="-122"/>
                <a:ea typeface="华文中宋" panose="02010600040101010101" charset="-122"/>
              </a:rPr>
              <a:t>月中旬答辩</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3. </a:t>
            </a:r>
            <a:r>
              <a:rPr lang="zh-CN" altLang="en-US" sz="2000">
                <a:latin typeface="华文中宋" panose="02010600040101010101" charset="-122"/>
                <a:ea typeface="华文中宋" panose="02010600040101010101" charset="-122"/>
              </a:rPr>
              <a:t>领取毕业证时间：</a:t>
            </a:r>
            <a:r>
              <a:rPr lang="en-US" altLang="zh-CN" sz="2000">
                <a:latin typeface="华文中宋" panose="02010600040101010101" charset="-122"/>
                <a:ea typeface="华文中宋" panose="02010600040101010101" charset="-122"/>
              </a:rPr>
              <a:t>10</a:t>
            </a:r>
            <a:r>
              <a:rPr lang="zh-CN" altLang="en-US" sz="2000">
                <a:latin typeface="华文中宋" panose="02010600040101010101" charset="-122"/>
                <a:ea typeface="华文中宋" panose="02010600040101010101" charset="-122"/>
              </a:rPr>
              <a:t>月底和</a:t>
            </a:r>
            <a:r>
              <a:rPr lang="en-US" altLang="zh-CN" sz="2000">
                <a:latin typeface="华文中宋" panose="02010600040101010101" charset="-122"/>
                <a:ea typeface="华文中宋" panose="02010600040101010101" charset="-122"/>
              </a:rPr>
              <a:t>4</a:t>
            </a:r>
            <a:r>
              <a:rPr lang="zh-CN" altLang="en-US" sz="2000">
                <a:latin typeface="华文中宋" panose="02010600040101010101" charset="-122"/>
                <a:ea typeface="华文中宋" panose="02010600040101010101" charset="-122"/>
              </a:rPr>
              <a:t>月底</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4. </a:t>
            </a:r>
            <a:r>
              <a:rPr lang="zh-CN" altLang="en-US" sz="2000">
                <a:latin typeface="华文中宋" panose="02010600040101010101" charset="-122"/>
                <a:ea typeface="华文中宋" panose="02010600040101010101" charset="-122"/>
              </a:rPr>
              <a:t>学位证（本科毕业一年内）上半年</a:t>
            </a:r>
            <a:r>
              <a:rPr lang="en-US" altLang="zh-CN" sz="2000">
                <a:latin typeface="华文中宋" panose="02010600040101010101" charset="-122"/>
                <a:ea typeface="华文中宋" panose="02010600040101010101" charset="-122"/>
              </a:rPr>
              <a:t>4</a:t>
            </a:r>
            <a:r>
              <a:rPr lang="zh-CN" altLang="en-US" sz="2000">
                <a:latin typeface="华文中宋" panose="02010600040101010101" charset="-122"/>
                <a:ea typeface="华文中宋" panose="02010600040101010101" charset="-122"/>
              </a:rPr>
              <a:t>月底，下半年</a:t>
            </a:r>
            <a:r>
              <a:rPr lang="en-US" altLang="zh-CN" sz="2000">
                <a:latin typeface="华文中宋" panose="02010600040101010101" charset="-122"/>
                <a:ea typeface="华文中宋" panose="02010600040101010101" charset="-122"/>
              </a:rPr>
              <a:t>10</a:t>
            </a:r>
            <a:r>
              <a:rPr lang="zh-CN" altLang="en-US" sz="2000">
                <a:latin typeface="华文中宋" panose="02010600040101010101" charset="-122"/>
                <a:ea typeface="华文中宋" panose="02010600040101010101" charset="-122"/>
              </a:rPr>
              <a:t>月底</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5. </a:t>
            </a:r>
            <a:r>
              <a:rPr lang="zh-CN" altLang="en-US" sz="2000">
                <a:latin typeface="华文中宋" panose="02010600040101010101" charset="-122"/>
                <a:ea typeface="华文中宋" panose="02010600040101010101" charset="-122"/>
              </a:rPr>
              <a:t>学位证领证时间：分别是</a:t>
            </a:r>
            <a:r>
              <a:rPr lang="en-US" altLang="zh-CN" sz="2000">
                <a:latin typeface="华文中宋" panose="02010600040101010101" charset="-122"/>
                <a:ea typeface="华文中宋" panose="02010600040101010101" charset="-122"/>
              </a:rPr>
              <a:t>7</a:t>
            </a:r>
            <a:r>
              <a:rPr lang="zh-CN" altLang="en-US" sz="2000">
                <a:latin typeface="华文中宋" panose="02010600040101010101" charset="-122"/>
                <a:ea typeface="华文中宋" panose="02010600040101010101" charset="-122"/>
              </a:rPr>
              <a:t>月初和</a:t>
            </a:r>
            <a:r>
              <a:rPr lang="en-US" altLang="zh-CN" sz="2000">
                <a:latin typeface="华文中宋" panose="02010600040101010101" charset="-122"/>
                <a:ea typeface="华文中宋" panose="02010600040101010101" charset="-122"/>
              </a:rPr>
              <a:t>11</a:t>
            </a:r>
            <a:r>
              <a:rPr lang="zh-CN" altLang="en-US" sz="2000">
                <a:latin typeface="华文中宋" panose="02010600040101010101" charset="-122"/>
                <a:ea typeface="华文中宋" panose="02010600040101010101" charset="-122"/>
              </a:rPr>
              <a:t>月初</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6. </a:t>
            </a:r>
            <a:r>
              <a:rPr lang="zh-CN" altLang="en-US" sz="2000">
                <a:latin typeface="华文中宋" panose="02010600040101010101" charset="-122"/>
                <a:ea typeface="华文中宋" panose="02010600040101010101" charset="-122"/>
              </a:rPr>
              <a:t>本科课程成绩</a:t>
            </a:r>
            <a:r>
              <a:rPr lang="zh-CN" altLang="en-US" sz="2000" b="1">
                <a:solidFill>
                  <a:srgbClr val="C00000"/>
                </a:solidFill>
                <a:latin typeface="华文中宋" panose="02010600040101010101" charset="-122"/>
                <a:ea typeface="华文中宋" panose="02010600040101010101" charset="-122"/>
              </a:rPr>
              <a:t>平均分</a:t>
            </a:r>
            <a:r>
              <a:rPr lang="en-US" altLang="zh-CN" sz="2000" b="1">
                <a:solidFill>
                  <a:srgbClr val="C00000"/>
                </a:solidFill>
                <a:latin typeface="华文中宋" panose="02010600040101010101" charset="-122"/>
                <a:ea typeface="华文中宋" panose="02010600040101010101" charset="-122"/>
              </a:rPr>
              <a:t>60</a:t>
            </a:r>
            <a:r>
              <a:rPr lang="zh-CN" altLang="en-US" sz="2000" b="1">
                <a:solidFill>
                  <a:srgbClr val="C00000"/>
                </a:solidFill>
                <a:latin typeface="华文中宋" panose="02010600040101010101" charset="-122"/>
                <a:ea typeface="华文中宋" panose="02010600040101010101" charset="-122"/>
              </a:rPr>
              <a:t>分以上</a:t>
            </a:r>
            <a:r>
              <a:rPr lang="zh-CN" altLang="en-US" sz="2000">
                <a:latin typeface="华文中宋" panose="02010600040101010101" charset="-122"/>
                <a:ea typeface="华文中宋" panose="02010600040101010101" charset="-122"/>
              </a:rPr>
              <a:t>均可以申请管理学学士学位</a:t>
            </a:r>
            <a:endParaRPr lang="zh-CN" altLang="en-US" sz="2000">
              <a:latin typeface="华文中宋" panose="02010600040101010101" charset="-122"/>
              <a:ea typeface="华文中宋" panose="02010600040101010101" charset="-122"/>
            </a:endParaRPr>
          </a:p>
          <a:p>
            <a:pPr fontAlgn="auto">
              <a:lnSpc>
                <a:spcPct val="150000"/>
              </a:lnSpc>
            </a:pPr>
            <a:r>
              <a:rPr lang="en-US" altLang="zh-CN" sz="2000">
                <a:latin typeface="华文中宋" panose="02010600040101010101" charset="-122"/>
                <a:ea typeface="华文中宋" panose="02010600040101010101" charset="-122"/>
              </a:rPr>
              <a:t>7.</a:t>
            </a:r>
            <a:r>
              <a:rPr lang="zh-CN" altLang="en-US" sz="2000">
                <a:latin typeface="华文中宋" panose="02010600040101010101" charset="-122"/>
                <a:ea typeface="华文中宋" panose="02010600040101010101" charset="-122"/>
              </a:rPr>
              <a:t>本科课程仅剩</a:t>
            </a:r>
            <a:r>
              <a:rPr lang="en-US" altLang="zh-CN" sz="2000" b="1">
                <a:solidFill>
                  <a:srgbClr val="C00000"/>
                </a:solidFill>
                <a:latin typeface="华文中宋" panose="02010600040101010101" charset="-122"/>
                <a:ea typeface="华文中宋" panose="02010600040101010101" charset="-122"/>
              </a:rPr>
              <a:t>2—3</a:t>
            </a:r>
            <a:r>
              <a:rPr lang="zh-CN" altLang="en-US" sz="2000">
                <a:latin typeface="华文中宋" panose="02010600040101010101" charset="-122"/>
                <a:ea typeface="华文中宋" panose="02010600040101010101" charset="-122"/>
              </a:rPr>
              <a:t>科</a:t>
            </a:r>
            <a:endParaRPr lang="zh-CN" altLang="en-US" sz="2000">
              <a:latin typeface="华文中宋" panose="02010600040101010101" charset="-122"/>
              <a:ea typeface="华文中宋" panose="0201060004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300480"/>
            <a:ext cx="5466080" cy="6985"/>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5451475"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【专科】考试科目（商务管理）</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图片 2"/>
          <p:cNvPicPr>
            <a:picLocks noChangeAspect="1"/>
          </p:cNvPicPr>
          <p:nvPr/>
        </p:nvPicPr>
        <p:blipFill>
          <a:blip r:embed="rId2"/>
          <a:stretch>
            <a:fillRect/>
          </a:stretch>
        </p:blipFill>
        <p:spPr>
          <a:xfrm>
            <a:off x="1148080" y="1447165"/>
            <a:ext cx="9894570" cy="514921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300480"/>
            <a:ext cx="5466080" cy="6985"/>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5451475"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【专科】考试科目（金融管理）</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图片 6"/>
          <p:cNvPicPr>
            <a:picLocks noChangeAspect="1"/>
          </p:cNvPicPr>
          <p:nvPr/>
        </p:nvPicPr>
        <p:blipFill>
          <a:blip r:embed="rId2"/>
          <a:stretch>
            <a:fillRect/>
          </a:stretch>
        </p:blipFill>
        <p:spPr>
          <a:xfrm>
            <a:off x="952500" y="1544320"/>
            <a:ext cx="10634345" cy="512127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300480"/>
            <a:ext cx="5466080" cy="6985"/>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5451475"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【专科】考试科目（金融管理）</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 name="图片 9"/>
          <p:cNvPicPr>
            <a:picLocks noChangeAspect="1"/>
          </p:cNvPicPr>
          <p:nvPr/>
        </p:nvPicPr>
        <p:blipFill>
          <a:blip r:embed="rId2"/>
          <a:stretch>
            <a:fillRect/>
          </a:stretch>
        </p:blipFill>
        <p:spPr>
          <a:xfrm>
            <a:off x="820420" y="1511935"/>
            <a:ext cx="10706100" cy="49942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300480"/>
            <a:ext cx="5466080" cy="6985"/>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5451475"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【专科】考试科目（商务管理）</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图片 2"/>
          <p:cNvPicPr>
            <a:picLocks noChangeAspect="1"/>
          </p:cNvPicPr>
          <p:nvPr/>
        </p:nvPicPr>
        <p:blipFill>
          <a:blip r:embed="rId2"/>
          <a:stretch>
            <a:fillRect/>
          </a:stretch>
        </p:blipFill>
        <p:spPr>
          <a:xfrm>
            <a:off x="986155" y="1533525"/>
            <a:ext cx="9984105" cy="49955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a:off x="510540" y="1307465"/>
            <a:ext cx="2051050" cy="12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5451475"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【通过率】</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0" name="表格 -1"/>
          <p:cNvGraphicFramePr/>
          <p:nvPr/>
        </p:nvGraphicFramePr>
        <p:xfrm>
          <a:off x="2049145" y="1799590"/>
          <a:ext cx="7843520" cy="1182370"/>
        </p:xfrm>
        <a:graphic>
          <a:graphicData uri="http://schemas.openxmlformats.org/drawingml/2006/table">
            <a:tbl>
              <a:tblPr firstRow="1" bandRow="1">
                <a:tableStyleId>{5C22544A-7EE6-4342-B048-85BDC9FD1C3A}</a:tableStyleId>
              </a:tblPr>
              <a:tblGrid>
                <a:gridCol w="7843520"/>
              </a:tblGrid>
              <a:tr h="1182370">
                <a:tc>
                  <a:txBody>
                    <a:bodyPr/>
                    <a:p>
                      <a:pPr marL="0" indent="0" algn="ctr">
                        <a:buNone/>
                      </a:pPr>
                      <a:r>
                        <a:rPr lang="zh-CN" altLang="en-US" sz="3200" b="0" u="none">
                          <a:solidFill>
                            <a:srgbClr val="000000"/>
                          </a:solidFill>
                          <a:highlight>
                            <a:srgbClr val="FFFF00"/>
                          </a:highlight>
                          <a:latin typeface="微软雅黑" panose="020B0503020204020204" charset="-122"/>
                          <a:ea typeface="微软雅黑" panose="020B0503020204020204" charset="-122"/>
                          <a:cs typeface="微软雅黑" panose="020B0503020204020204" charset="-122"/>
                        </a:rPr>
                        <a:t>金融管理（中英合作）本科考试通过率</a:t>
                      </a:r>
                      <a:r>
                        <a:rPr lang="en-US" altLang="zh-CN" sz="3200" b="0" u="none">
                          <a:solidFill>
                            <a:srgbClr val="0000C0"/>
                          </a:solidFill>
                          <a:highlight>
                            <a:srgbClr val="FFFF00"/>
                          </a:highlight>
                          <a:latin typeface="微软雅黑" panose="020B0503020204020204" charset="-122"/>
                          <a:ea typeface="微软雅黑" panose="020B0503020204020204" charset="-122"/>
                          <a:cs typeface="微软雅黑" panose="020B0503020204020204" charset="-122"/>
                        </a:rPr>
                        <a:t>87.2%</a:t>
                      </a:r>
                      <a:endParaRPr lang="zh-CN" altLang="en-US" sz="3200" b="0" u="none">
                        <a:solidFill>
                          <a:srgbClr val="000000"/>
                        </a:solidFill>
                        <a:highlight>
                          <a:srgbClr val="FFFF00"/>
                        </a:highlight>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r>
            </a:tbl>
          </a:graphicData>
        </a:graphic>
      </p:graphicFrame>
      <p:graphicFrame>
        <p:nvGraphicFramePr>
          <p:cNvPr id="7" name="表格 6"/>
          <p:cNvGraphicFramePr/>
          <p:nvPr/>
        </p:nvGraphicFramePr>
        <p:xfrm>
          <a:off x="2049145" y="3834130"/>
          <a:ext cx="7843520" cy="1141730"/>
        </p:xfrm>
        <a:graphic>
          <a:graphicData uri="http://schemas.openxmlformats.org/drawingml/2006/table">
            <a:tbl>
              <a:tblPr firstRow="1" bandRow="1">
                <a:tableStyleId>{5C22544A-7EE6-4342-B048-85BDC9FD1C3A}</a:tableStyleId>
              </a:tblPr>
              <a:tblGrid>
                <a:gridCol w="7843520"/>
              </a:tblGrid>
              <a:tr h="1141730">
                <a:tc>
                  <a:txBody>
                    <a:bodyPr/>
                    <a:p>
                      <a:pPr marL="0" indent="0" algn="ctr">
                        <a:buNone/>
                      </a:pPr>
                      <a:r>
                        <a:rPr lang="zh-CN" altLang="en-US" sz="3200" b="0" u="none">
                          <a:solidFill>
                            <a:srgbClr val="000000"/>
                          </a:solidFill>
                          <a:highlight>
                            <a:srgbClr val="FFFF00"/>
                          </a:highlight>
                          <a:latin typeface="微软雅黑" panose="020B0503020204020204" charset="-122"/>
                          <a:ea typeface="微软雅黑" panose="020B0503020204020204" charset="-122"/>
                          <a:cs typeface="微软雅黑" panose="020B0503020204020204" charset="-122"/>
                        </a:rPr>
                        <a:t>商务管理（中英合作）本科考试通过率</a:t>
                      </a:r>
                      <a:r>
                        <a:rPr lang="en-US" altLang="zh-CN" sz="3200" b="0" u="none">
                          <a:solidFill>
                            <a:srgbClr val="0000C0"/>
                          </a:solidFill>
                          <a:highlight>
                            <a:srgbClr val="FFFF00"/>
                          </a:highlight>
                          <a:latin typeface="微软雅黑" panose="020B0503020204020204" charset="-122"/>
                          <a:ea typeface="微软雅黑" panose="020B0503020204020204" charset="-122"/>
                          <a:cs typeface="微软雅黑" panose="020B0503020204020204" charset="-122"/>
                        </a:rPr>
                        <a:t>91.4%</a:t>
                      </a:r>
                      <a:endParaRPr lang="zh-CN" altLang="en-US" sz="3200" b="0" u="none">
                        <a:solidFill>
                          <a:srgbClr val="000000"/>
                        </a:solidFill>
                        <a:highlight>
                          <a:srgbClr val="FFFF00"/>
                        </a:highlight>
                        <a:latin typeface="微软雅黑" panose="020B0503020204020204" charset="-122"/>
                        <a:ea typeface="微软雅黑" panose="020B0503020204020204" charset="-122"/>
                        <a:cs typeface="微软雅黑" panose="020B0503020204020204" charset="-122"/>
                      </a:endParaRPr>
                    </a:p>
                  </a:txBody>
                  <a:tcPr marL="0" marR="0" marT="0" marB="0" vert="horz" anchor="ctr">
                    <a:lnL w="635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Box 4"/>
          <p:cNvSpPr txBox="1">
            <a:spLocks noChangeArrowheads="1"/>
          </p:cNvSpPr>
          <p:nvPr/>
        </p:nvSpPr>
        <p:spPr bwMode="auto">
          <a:xfrm>
            <a:off x="814919" y="922869"/>
            <a:ext cx="6239933" cy="60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zh-CN" altLang="en-US" sz="3200" b="1">
                <a:solidFill>
                  <a:srgbClr val="FFFF00"/>
                </a:solidFill>
                <a:latin typeface="华文中宋" panose="02010600040101010101" charset="-122"/>
                <a:ea typeface="华文中宋" panose="02010600040101010101" charset="-122"/>
              </a:rPr>
              <a:t>班主任微信</a:t>
            </a:r>
            <a:endParaRPr lang="zh-CN" altLang="en-US" sz="3200" b="1">
              <a:solidFill>
                <a:srgbClr val="FFFF00"/>
              </a:solidFill>
              <a:latin typeface="华文中宋" panose="02010600040101010101" charset="-122"/>
              <a:ea typeface="华文中宋" panose="02010600040101010101" charset="-122"/>
            </a:endParaRPr>
          </a:p>
        </p:txBody>
      </p:sp>
      <p:sp>
        <p:nvSpPr>
          <p:cNvPr id="2" name="文本框 1"/>
          <p:cNvSpPr txBox="1"/>
          <p:nvPr/>
        </p:nvSpPr>
        <p:spPr>
          <a:xfrm>
            <a:off x="3731260" y="2514600"/>
            <a:ext cx="4970780" cy="3017520"/>
          </a:xfrm>
          <a:prstGeom prst="rect">
            <a:avLst/>
          </a:prstGeom>
          <a:noFill/>
        </p:spPr>
        <p:txBody>
          <a:bodyPr wrap="square" rtlCol="0">
            <a:spAutoFit/>
          </a:bodyPr>
          <a:p>
            <a:r>
              <a:rPr lang="zh-CN" altLang="en-US" sz="2400">
                <a:solidFill>
                  <a:schemeClr val="bg1"/>
                </a:solidFill>
                <a:latin typeface="华文中宋" panose="02010600040101010101" charset="-122"/>
                <a:ea typeface="华文中宋" panose="02010600040101010101" charset="-122"/>
              </a:rPr>
              <a:t>宇文婷：</a:t>
            </a:r>
            <a:r>
              <a:rPr lang="en-US" altLang="zh-CN" sz="2400">
                <a:solidFill>
                  <a:schemeClr val="bg1"/>
                </a:solidFill>
                <a:latin typeface="华文中宋" panose="02010600040101010101" charset="-122"/>
                <a:ea typeface="华文中宋" panose="02010600040101010101" charset="-122"/>
              </a:rPr>
              <a:t>swjr666</a:t>
            </a:r>
            <a:endParaRPr lang="en-US" altLang="zh-CN" sz="2400">
              <a:solidFill>
                <a:schemeClr val="bg1"/>
              </a:solidFill>
              <a:latin typeface="华文中宋" panose="02010600040101010101" charset="-122"/>
              <a:ea typeface="华文中宋" panose="02010600040101010101" charset="-122"/>
            </a:endParaRPr>
          </a:p>
          <a:p>
            <a:r>
              <a:rPr lang="zh-CN" altLang="en-US" sz="2400">
                <a:solidFill>
                  <a:schemeClr val="bg1"/>
                </a:solidFill>
                <a:latin typeface="华文中宋" panose="02010600040101010101" charset="-122"/>
                <a:ea typeface="华文中宋" panose="02010600040101010101" charset="-122"/>
              </a:rPr>
              <a:t>张婉玉：</a:t>
            </a:r>
            <a:r>
              <a:rPr lang="en-US" altLang="zh-CN" sz="2400">
                <a:solidFill>
                  <a:schemeClr val="bg1"/>
                </a:solidFill>
                <a:latin typeface="华文中宋" panose="02010600040101010101" charset="-122"/>
                <a:ea typeface="华文中宋" panose="02010600040101010101" charset="-122"/>
              </a:rPr>
              <a:t>shangde513</a:t>
            </a:r>
            <a:endParaRPr lang="en-US" altLang="zh-CN" sz="2400">
              <a:solidFill>
                <a:schemeClr val="bg1"/>
              </a:solidFill>
              <a:latin typeface="华文中宋" panose="02010600040101010101" charset="-122"/>
              <a:ea typeface="华文中宋" panose="02010600040101010101" charset="-122"/>
            </a:endParaRPr>
          </a:p>
          <a:p>
            <a:r>
              <a:rPr lang="zh-CN" altLang="en-US" sz="2400">
                <a:solidFill>
                  <a:schemeClr val="bg1"/>
                </a:solidFill>
                <a:latin typeface="华文中宋" panose="02010600040101010101" charset="-122"/>
                <a:ea typeface="华文中宋" panose="02010600040101010101" charset="-122"/>
              </a:rPr>
              <a:t>冯慧芳：</a:t>
            </a:r>
            <a:r>
              <a:rPr lang="en-US" altLang="zh-CN" sz="2400">
                <a:solidFill>
                  <a:schemeClr val="bg1"/>
                </a:solidFill>
                <a:latin typeface="华文中宋" panose="02010600040101010101" charset="-122"/>
                <a:ea typeface="华文中宋" panose="02010600040101010101" charset="-122"/>
              </a:rPr>
              <a:t>sunnyfeng312</a:t>
            </a:r>
            <a:endParaRPr lang="en-US" altLang="zh-CN" sz="2400">
              <a:solidFill>
                <a:schemeClr val="bg1"/>
              </a:solidFill>
              <a:latin typeface="华文中宋" panose="02010600040101010101" charset="-122"/>
              <a:ea typeface="华文中宋" panose="02010600040101010101" charset="-122"/>
            </a:endParaRPr>
          </a:p>
          <a:p>
            <a:r>
              <a:rPr lang="zh-CN" altLang="en-US" sz="2400">
                <a:solidFill>
                  <a:schemeClr val="bg1"/>
                </a:solidFill>
                <a:latin typeface="华文中宋" panose="02010600040101010101" charset="-122"/>
                <a:ea typeface="华文中宋" panose="02010600040101010101" charset="-122"/>
              </a:rPr>
              <a:t>庞颖：</a:t>
            </a:r>
            <a:r>
              <a:rPr lang="en-US" altLang="zh-CN" sz="2400">
                <a:solidFill>
                  <a:schemeClr val="bg1"/>
                </a:solidFill>
                <a:latin typeface="华文中宋" panose="02010600040101010101" charset="-122"/>
                <a:ea typeface="华文中宋" panose="02010600040101010101" charset="-122"/>
              </a:rPr>
              <a:t>pangying37</a:t>
            </a:r>
            <a:endParaRPr lang="en-US" altLang="zh-CN" sz="2400">
              <a:solidFill>
                <a:schemeClr val="bg1"/>
              </a:solidFill>
              <a:latin typeface="华文中宋" panose="02010600040101010101" charset="-122"/>
              <a:ea typeface="华文中宋" panose="02010600040101010101" charset="-122"/>
            </a:endParaRPr>
          </a:p>
          <a:p>
            <a:r>
              <a:rPr lang="zh-CN" altLang="en-US" sz="2400">
                <a:solidFill>
                  <a:schemeClr val="bg1"/>
                </a:solidFill>
                <a:latin typeface="华文中宋" panose="02010600040101010101" charset="-122"/>
                <a:ea typeface="华文中宋" panose="02010600040101010101" charset="-122"/>
              </a:rPr>
              <a:t>李亚芳：</a:t>
            </a:r>
            <a:r>
              <a:rPr lang="en-US" altLang="zh-CN" sz="2400">
                <a:solidFill>
                  <a:schemeClr val="bg1"/>
                </a:solidFill>
                <a:latin typeface="华文中宋" panose="02010600040101010101" charset="-122"/>
                <a:ea typeface="华文中宋" panose="02010600040101010101" charset="-122"/>
              </a:rPr>
              <a:t>shangde20160729</a:t>
            </a:r>
            <a:endParaRPr lang="en-US" altLang="zh-CN" sz="2400">
              <a:solidFill>
                <a:schemeClr val="bg1"/>
              </a:solidFill>
              <a:latin typeface="华文中宋" panose="02010600040101010101" charset="-122"/>
              <a:ea typeface="华文中宋" panose="02010600040101010101" charset="-122"/>
            </a:endParaRPr>
          </a:p>
          <a:p>
            <a:r>
              <a:rPr lang="zh-CN" altLang="en-US" sz="2400">
                <a:solidFill>
                  <a:schemeClr val="bg1"/>
                </a:solidFill>
                <a:latin typeface="华文中宋" panose="02010600040101010101" charset="-122"/>
                <a:ea typeface="华文中宋" panose="02010600040101010101" charset="-122"/>
              </a:rPr>
              <a:t>刘世环：aaaiyimeier</a:t>
            </a:r>
            <a:endParaRPr lang="zh-CN" altLang="en-US" sz="2400">
              <a:solidFill>
                <a:schemeClr val="bg1"/>
              </a:solidFill>
              <a:latin typeface="华文中宋" panose="02010600040101010101" charset="-122"/>
              <a:ea typeface="华文中宋" panose="02010600040101010101" charset="-122"/>
            </a:endParaRPr>
          </a:p>
          <a:p>
            <a:r>
              <a:rPr lang="zh-CN" altLang="en-US" sz="2400">
                <a:solidFill>
                  <a:schemeClr val="bg1"/>
                </a:solidFill>
                <a:latin typeface="华文中宋" panose="02010600040101010101" charset="-122"/>
                <a:ea typeface="华文中宋" panose="02010600040101010101" charset="-122"/>
              </a:rPr>
              <a:t>耿吉超   SDgenglaoshi</a:t>
            </a:r>
            <a:endParaRPr lang="zh-CN" altLang="en-US" sz="2400">
              <a:solidFill>
                <a:schemeClr val="bg1"/>
              </a:solidFill>
              <a:latin typeface="华文中宋" panose="02010600040101010101" charset="-122"/>
              <a:ea typeface="华文中宋" panose="02010600040101010101" charset="-122"/>
            </a:endParaRPr>
          </a:p>
          <a:p>
            <a:r>
              <a:rPr lang="zh-CN" altLang="en-US" sz="2400">
                <a:solidFill>
                  <a:schemeClr val="bg1"/>
                </a:solidFill>
                <a:latin typeface="华文中宋" panose="02010600040101010101" charset="-122"/>
                <a:ea typeface="华文中宋" panose="02010600040101010101" charset="-122"/>
              </a:rPr>
              <a:t>张倩      </a:t>
            </a:r>
            <a:r>
              <a:rPr lang="en-US" altLang="zh-CN" sz="2400">
                <a:solidFill>
                  <a:schemeClr val="bg1"/>
                </a:solidFill>
                <a:latin typeface="华文中宋" panose="02010600040101010101" charset="-122"/>
                <a:ea typeface="华文中宋" panose="02010600040101010101" charset="-122"/>
              </a:rPr>
              <a:t>SDzhang1007</a:t>
            </a:r>
            <a:endParaRPr lang="en-US" altLang="zh-CN" sz="2400">
              <a:solidFill>
                <a:schemeClr val="bg1"/>
              </a:solidFill>
              <a:latin typeface="华文中宋" panose="02010600040101010101" charset="-122"/>
              <a:ea typeface="华文中宋" panose="02010600040101010101" charset="-122"/>
            </a:endParaRPr>
          </a:p>
        </p:txBody>
      </p:sp>
      <p:sp>
        <p:nvSpPr>
          <p:cNvPr id="3" name="文本框 2"/>
          <p:cNvSpPr txBox="1"/>
          <p:nvPr/>
        </p:nvSpPr>
        <p:spPr>
          <a:xfrm>
            <a:off x="2463800" y="5801995"/>
            <a:ext cx="6513195" cy="518160"/>
          </a:xfrm>
          <a:prstGeom prst="rect">
            <a:avLst/>
          </a:prstGeom>
          <a:noFill/>
        </p:spPr>
        <p:txBody>
          <a:bodyPr wrap="square" rtlCol="0">
            <a:spAutoFit/>
          </a:bodyPr>
          <a:p>
            <a:r>
              <a:rPr lang="en-US" altLang="zh-CN"/>
              <a:t>     </a:t>
            </a:r>
            <a:r>
              <a:rPr lang="zh-CN" altLang="zh-CN" sz="2800" b="1">
                <a:solidFill>
                  <a:schemeClr val="bg1"/>
                </a:solidFill>
                <a:latin typeface="华文中宋" panose="02010600040101010101" charset="-122"/>
                <a:ea typeface="华文中宋" panose="02010600040101010101" charset="-122"/>
              </a:rPr>
              <a:t>老师联系方式</a:t>
            </a:r>
            <a:r>
              <a:rPr lang="zh-CN" altLang="zh-CN" sz="2800">
                <a:latin typeface="华文中宋" panose="02010600040101010101" charset="-122"/>
                <a:ea typeface="华文中宋" panose="02010600040101010101" charset="-122"/>
              </a:rPr>
              <a:t>  </a:t>
            </a:r>
            <a:r>
              <a:rPr lang="en-US" altLang="zh-CN" sz="2800" b="1">
                <a:solidFill>
                  <a:srgbClr val="C00000"/>
                </a:solidFill>
                <a:latin typeface="华文中宋" panose="02010600040101010101" charset="-122"/>
                <a:ea typeface="华文中宋" panose="02010600040101010101" charset="-122"/>
              </a:rPr>
              <a:t>4007656666</a:t>
            </a:r>
            <a:r>
              <a:rPr lang="zh-CN" altLang="en-US" sz="2800" b="1">
                <a:solidFill>
                  <a:srgbClr val="C00000"/>
                </a:solidFill>
                <a:latin typeface="华文中宋" panose="02010600040101010101" charset="-122"/>
                <a:ea typeface="华文中宋" panose="02010600040101010101" charset="-122"/>
              </a:rPr>
              <a:t>转</a:t>
            </a:r>
            <a:r>
              <a:rPr lang="en-US" altLang="zh-CN" sz="2800" b="1">
                <a:solidFill>
                  <a:srgbClr val="C00000"/>
                </a:solidFill>
                <a:latin typeface="华文中宋" panose="02010600040101010101" charset="-122"/>
                <a:ea typeface="华文中宋" panose="02010600040101010101" charset="-122"/>
              </a:rPr>
              <a:t>133</a:t>
            </a:r>
            <a:endParaRPr lang="en-US" altLang="zh-CN" sz="2800" b="1">
              <a:solidFill>
                <a:srgbClr val="C00000"/>
              </a:solidFill>
              <a:latin typeface="华文中宋" panose="02010600040101010101" charset="-122"/>
              <a:ea typeface="华文中宋" panose="02010600040101010101"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90955"/>
            <a:ext cx="1964690" cy="1651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69620"/>
            <a:ext cx="5288280" cy="944880"/>
          </a:xfrm>
          <a:prstGeom prst="rect">
            <a:avLst/>
          </a:prstGeom>
          <a:noFill/>
        </p:spPr>
        <p:txBody>
          <a:bodyPr wrap="square" rtlCol="0">
            <a:spAutoFit/>
          </a:bodyPr>
          <a:lstStyle/>
          <a:p>
            <a:r>
              <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rPr>
              <a:t>师资介绍</a:t>
            </a:r>
            <a:endPar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chemeClr val="tx1"/>
              </a:solidFill>
              <a:latin typeface="Impact" panose="020B0806030902050204"/>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文本框 7"/>
          <p:cNvSpPr txBox="1"/>
          <p:nvPr/>
        </p:nvSpPr>
        <p:spPr>
          <a:xfrm>
            <a:off x="673100" y="1355725"/>
            <a:ext cx="5855335" cy="5029200"/>
          </a:xfrm>
          <a:prstGeom prst="rect">
            <a:avLst/>
          </a:prstGeom>
          <a:noFill/>
        </p:spPr>
        <p:txBody>
          <a:bodyPr wrap="square" rtlCol="0">
            <a:spAutoFit/>
          </a:bodyPr>
          <a:p>
            <a:pPr fontAlgn="auto">
              <a:lnSpc>
                <a:spcPct val="150000"/>
              </a:lnSpc>
            </a:pPr>
            <a:r>
              <a:rPr lang="zh-CN" altLang="en-US" sz="2400" b="1">
                <a:solidFill>
                  <a:srgbClr val="C00000"/>
                </a:solidFill>
                <a:latin typeface="华文中宋" panose="02010600040101010101" charset="-122"/>
                <a:ea typeface="华文中宋" panose="02010600040101010101" charset="-122"/>
              </a:rPr>
              <a:t>姓名</a:t>
            </a:r>
            <a:r>
              <a:rPr lang="zh-CN" altLang="en-US" sz="2400">
                <a:latin typeface="华文中宋" panose="02010600040101010101" charset="-122"/>
                <a:ea typeface="华文中宋" panose="02010600040101010101" charset="-122"/>
              </a:rPr>
              <a:t>：郝利双</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一个把旅行视为生命的完美主义者</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b="1">
                <a:solidFill>
                  <a:srgbClr val="C00000"/>
                </a:solidFill>
                <a:latin typeface="华文中宋" panose="02010600040101010101" charset="-122"/>
                <a:ea typeface="华文中宋" panose="02010600040101010101" charset="-122"/>
              </a:rPr>
              <a:t>主讲课程</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《商务沟通方法与技能》</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南京师范大学硕士研究生</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    三年自考阅卷经验</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    四年自考授课经验</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    一年自考出题经验</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   参加自考考务会数次</a:t>
            </a:r>
            <a:endParaRPr lang="zh-CN" altLang="en-US" sz="2400">
              <a:latin typeface="华文中宋" panose="02010600040101010101" charset="-122"/>
              <a:ea typeface="华文中宋" panose="02010600040101010101" charset="-122"/>
            </a:endParaRPr>
          </a:p>
        </p:txBody>
      </p:sp>
      <p:pic>
        <p:nvPicPr>
          <p:cNvPr id="3" name="图片 2"/>
          <p:cNvPicPr>
            <a:picLocks noChangeAspect="1"/>
          </p:cNvPicPr>
          <p:nvPr/>
        </p:nvPicPr>
        <p:blipFill>
          <a:blip r:embed="rId2"/>
          <a:stretch>
            <a:fillRect/>
          </a:stretch>
        </p:blipFill>
        <p:spPr>
          <a:xfrm>
            <a:off x="6923405" y="1196975"/>
            <a:ext cx="4133215" cy="53460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90955"/>
            <a:ext cx="1964690" cy="1651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69620"/>
            <a:ext cx="5288280" cy="944880"/>
          </a:xfrm>
          <a:prstGeom prst="rect">
            <a:avLst/>
          </a:prstGeom>
          <a:noFill/>
        </p:spPr>
        <p:txBody>
          <a:bodyPr wrap="square" rtlCol="0">
            <a:spAutoFit/>
          </a:bodyPr>
          <a:lstStyle/>
          <a:p>
            <a:r>
              <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rPr>
              <a:t>师资介绍</a:t>
            </a:r>
            <a:endPar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文本框 7"/>
          <p:cNvSpPr txBox="1"/>
          <p:nvPr/>
        </p:nvSpPr>
        <p:spPr>
          <a:xfrm>
            <a:off x="6066155" y="1464310"/>
            <a:ext cx="5855335" cy="5029200"/>
          </a:xfrm>
          <a:prstGeom prst="rect">
            <a:avLst/>
          </a:prstGeom>
          <a:noFill/>
        </p:spPr>
        <p:txBody>
          <a:bodyPr wrap="square" rtlCol="0">
            <a:spAutoFit/>
          </a:bodyPr>
          <a:p>
            <a:pPr fontAlgn="auto">
              <a:lnSpc>
                <a:spcPct val="150000"/>
              </a:lnSpc>
            </a:pPr>
            <a:r>
              <a:rPr lang="en-US" altLang="zh-CN" sz="2400" b="1">
                <a:solidFill>
                  <a:srgbClr val="C00000"/>
                </a:solidFill>
                <a:latin typeface="华文中宋" panose="02010600040101010101" charset="-122"/>
                <a:ea typeface="华文中宋" panose="02010600040101010101" charset="-122"/>
              </a:rPr>
              <a:t> </a:t>
            </a:r>
            <a:r>
              <a:rPr lang="zh-CN" altLang="en-US" sz="2400" b="1">
                <a:solidFill>
                  <a:srgbClr val="C00000"/>
                </a:solidFill>
                <a:latin typeface="华文中宋" panose="02010600040101010101" charset="-122"/>
                <a:ea typeface="华文中宋" panose="02010600040101010101" charset="-122"/>
              </a:rPr>
              <a:t>姓名</a:t>
            </a:r>
            <a:r>
              <a:rPr lang="zh-CN" altLang="en-US" sz="2400">
                <a:latin typeface="华文中宋" panose="02010600040101010101" charset="-122"/>
                <a:ea typeface="华文中宋" panose="02010600040101010101" charset="-122"/>
              </a:rPr>
              <a:t>：庞颖</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 江南水乡的追随者、工作狂魔</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b="1">
                <a:solidFill>
                  <a:srgbClr val="C00000"/>
                </a:solidFill>
                <a:latin typeface="华文中宋" panose="02010600040101010101" charset="-122"/>
                <a:ea typeface="华文中宋" panose="02010600040101010101" charset="-122"/>
              </a:rPr>
              <a:t> 主讲课程</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 《会计原理与实务》</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sym typeface="+mn-ea"/>
              </a:rPr>
              <a:t> 《市场与市场营销》</a:t>
            </a:r>
            <a:endParaRPr lang="zh-CN" altLang="en-US" sz="2400">
              <a:latin typeface="华文中宋" panose="02010600040101010101" charset="-122"/>
              <a:ea typeface="华文中宋" panose="02010600040101010101" charset="-122"/>
              <a:sym typeface="+mn-ea"/>
            </a:endParaRPr>
          </a:p>
          <a:p>
            <a:pPr fontAlgn="auto">
              <a:lnSpc>
                <a:spcPct val="150000"/>
              </a:lnSpc>
            </a:pPr>
            <a:r>
              <a:rPr lang="zh-CN" altLang="en-US" sz="2400">
                <a:latin typeface="华文中宋" panose="02010600040101010101" charset="-122"/>
                <a:ea typeface="华文中宋" panose="02010600040101010101" charset="-122"/>
              </a:rPr>
              <a:t>毕业于</a:t>
            </a:r>
            <a:r>
              <a:rPr lang="zh-CN" altLang="en-US" sz="2400" b="1">
                <a:solidFill>
                  <a:srgbClr val="C00000"/>
                </a:solidFill>
                <a:latin typeface="华文中宋" panose="02010600040101010101" charset="-122"/>
                <a:ea typeface="华文中宋" panose="02010600040101010101" charset="-122"/>
              </a:rPr>
              <a:t>南开大学  金融专业</a:t>
            </a:r>
            <a:r>
              <a:rPr lang="zh-CN" altLang="en-US" sz="2400">
                <a:solidFill>
                  <a:schemeClr val="tx1"/>
                </a:solidFill>
                <a:latin typeface="华文中宋" panose="02010600040101010101" charset="-122"/>
                <a:ea typeface="华文中宋" panose="02010600040101010101" charset="-122"/>
              </a:rPr>
              <a:t>学士学位</a:t>
            </a:r>
            <a:endParaRPr lang="zh-CN" altLang="en-US" sz="2400">
              <a:solidFill>
                <a:schemeClr val="tx1"/>
              </a:solidFill>
              <a:latin typeface="华文中宋" panose="02010600040101010101" charset="-122"/>
              <a:ea typeface="华文中宋" panose="02010600040101010101" charset="-122"/>
            </a:endParaRPr>
          </a:p>
          <a:p>
            <a:pPr fontAlgn="auto">
              <a:lnSpc>
                <a:spcPct val="150000"/>
              </a:lnSpc>
            </a:pPr>
            <a:r>
              <a:rPr lang="zh-CN" altLang="en-US" sz="2400">
                <a:solidFill>
                  <a:schemeClr val="tx1"/>
                </a:solidFill>
                <a:latin typeface="微软雅黑" panose="020B0503020204020204" charset="-122"/>
                <a:ea typeface="微软雅黑" panose="020B0503020204020204" charset="-122"/>
              </a:rPr>
              <a:t>    </a:t>
            </a:r>
            <a:r>
              <a:rPr lang="zh-CN" altLang="en-US" sz="2400">
                <a:solidFill>
                  <a:schemeClr val="tx1"/>
                </a:solidFill>
                <a:latin typeface="华文中宋" panose="02010600040101010101" charset="-122"/>
                <a:ea typeface="华文中宋" panose="02010600040101010101" charset="-122"/>
              </a:rPr>
              <a:t>  细节决定成败</a:t>
            </a:r>
            <a:endParaRPr lang="zh-CN" altLang="en-US" sz="2400">
              <a:solidFill>
                <a:schemeClr val="tx1"/>
              </a:solidFill>
              <a:latin typeface="华文中宋" panose="02010600040101010101" charset="-122"/>
              <a:ea typeface="华文中宋" panose="02010600040101010101" charset="-122"/>
            </a:endParaRPr>
          </a:p>
          <a:p>
            <a:pPr fontAlgn="auto">
              <a:lnSpc>
                <a:spcPct val="150000"/>
              </a:lnSpc>
            </a:pPr>
            <a:r>
              <a:rPr lang="zh-CN" altLang="en-US" sz="2400">
                <a:solidFill>
                  <a:schemeClr val="tx1"/>
                </a:solidFill>
                <a:latin typeface="华文中宋" panose="02010600040101010101" charset="-122"/>
                <a:ea typeface="华文中宋" panose="02010600040101010101" charset="-122"/>
              </a:rPr>
              <a:t>      独特教学方法</a:t>
            </a:r>
            <a:endParaRPr lang="zh-CN" altLang="en-US" sz="2400">
              <a:solidFill>
                <a:schemeClr val="tx1"/>
              </a:solidFill>
              <a:latin typeface="华文中宋" panose="02010600040101010101" charset="-122"/>
              <a:ea typeface="华文中宋" panose="02010600040101010101" charset="-122"/>
            </a:endParaRPr>
          </a:p>
          <a:p>
            <a:pPr fontAlgn="auto">
              <a:lnSpc>
                <a:spcPct val="150000"/>
              </a:lnSpc>
            </a:pPr>
            <a:r>
              <a:rPr lang="zh-CN" altLang="en-US" sz="2400">
                <a:solidFill>
                  <a:schemeClr val="tx1"/>
                </a:solidFill>
                <a:latin typeface="华文中宋" panose="02010600040101010101" charset="-122"/>
                <a:ea typeface="华文中宋" panose="02010600040101010101" charset="-122"/>
              </a:rPr>
              <a:t>    用心感受每位学员</a:t>
            </a:r>
            <a:endParaRPr lang="zh-CN" altLang="en-US" sz="2400">
              <a:solidFill>
                <a:schemeClr val="tx1"/>
              </a:solidFill>
              <a:latin typeface="华文中宋" panose="02010600040101010101" charset="-122"/>
              <a:ea typeface="华文中宋" panose="02010600040101010101" charset="-122"/>
            </a:endParaRPr>
          </a:p>
        </p:txBody>
      </p:sp>
      <p:pic>
        <p:nvPicPr>
          <p:cNvPr id="7" name="图片 6"/>
          <p:cNvPicPr>
            <a:picLocks noChangeAspect="1"/>
          </p:cNvPicPr>
          <p:nvPr/>
        </p:nvPicPr>
        <p:blipFill>
          <a:blip r:embed="rId2"/>
          <a:stretch>
            <a:fillRect/>
          </a:stretch>
        </p:blipFill>
        <p:spPr>
          <a:xfrm>
            <a:off x="410210" y="1464310"/>
            <a:ext cx="5029200" cy="50082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90955"/>
            <a:ext cx="1964690" cy="1651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69620"/>
            <a:ext cx="5288280" cy="944880"/>
          </a:xfrm>
          <a:prstGeom prst="rect">
            <a:avLst/>
          </a:prstGeom>
          <a:noFill/>
        </p:spPr>
        <p:txBody>
          <a:bodyPr wrap="square" rtlCol="0">
            <a:spAutoFit/>
          </a:bodyPr>
          <a:lstStyle/>
          <a:p>
            <a:r>
              <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rPr>
              <a:t>师资介绍</a:t>
            </a:r>
            <a:endPar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chemeClr val="tx1"/>
              </a:solidFill>
              <a:latin typeface="Impact" panose="020B0806030902050204"/>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文本框 7"/>
          <p:cNvSpPr txBox="1"/>
          <p:nvPr/>
        </p:nvSpPr>
        <p:spPr>
          <a:xfrm>
            <a:off x="6066155" y="1464310"/>
            <a:ext cx="5855335" cy="5029200"/>
          </a:xfrm>
          <a:prstGeom prst="rect">
            <a:avLst/>
          </a:prstGeom>
          <a:noFill/>
        </p:spPr>
        <p:txBody>
          <a:bodyPr wrap="square" rtlCol="0">
            <a:spAutoFit/>
          </a:bodyPr>
          <a:p>
            <a:pPr fontAlgn="auto">
              <a:lnSpc>
                <a:spcPct val="150000"/>
              </a:lnSpc>
            </a:pPr>
            <a:r>
              <a:rPr lang="en-US" altLang="zh-CN" sz="2400" b="1">
                <a:solidFill>
                  <a:srgbClr val="C00000"/>
                </a:solidFill>
                <a:latin typeface="华文中宋" panose="02010600040101010101" charset="-122"/>
                <a:ea typeface="华文中宋" panose="02010600040101010101" charset="-122"/>
              </a:rPr>
              <a:t> </a:t>
            </a:r>
            <a:r>
              <a:rPr lang="zh-CN" altLang="en-US" sz="2400" b="1">
                <a:solidFill>
                  <a:srgbClr val="C00000"/>
                </a:solidFill>
                <a:latin typeface="华文中宋" panose="02010600040101010101" charset="-122"/>
                <a:ea typeface="华文中宋" panose="02010600040101010101" charset="-122"/>
              </a:rPr>
              <a:t>姓名</a:t>
            </a:r>
            <a:r>
              <a:rPr lang="zh-CN" altLang="en-US" sz="2400">
                <a:latin typeface="华文中宋" panose="02010600040101010101" charset="-122"/>
                <a:ea typeface="华文中宋" panose="02010600040101010101" charset="-122"/>
              </a:rPr>
              <a:t>：江舫</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 始于凡夫，终至极圣</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b="1">
                <a:solidFill>
                  <a:srgbClr val="C00000"/>
                </a:solidFill>
                <a:latin typeface="华文中宋" panose="02010600040101010101" charset="-122"/>
                <a:ea typeface="华文中宋" panose="02010600040101010101" charset="-122"/>
                <a:sym typeface="+mn-ea"/>
              </a:rPr>
              <a:t>法律硕士</a:t>
            </a:r>
            <a:r>
              <a:rPr lang="zh-CN" altLang="en-US" sz="2400">
                <a:latin typeface="华文中宋" panose="02010600040101010101" charset="-122"/>
                <a:ea typeface="华文中宋" panose="02010600040101010101" charset="-122"/>
                <a:sym typeface="+mn-ea"/>
              </a:rPr>
              <a:t>、高级中学教师</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b="1">
                <a:solidFill>
                  <a:srgbClr val="C00000"/>
                </a:solidFill>
                <a:latin typeface="华文中宋" panose="02010600040101010101" charset="-122"/>
                <a:ea typeface="华文中宋" panose="02010600040101010101" charset="-122"/>
              </a:rPr>
              <a:t> 主讲课程</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 《企业组织与经营环境》</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sym typeface="+mn-ea"/>
              </a:rPr>
              <a:t> 《管理学与人力资源管理》</a:t>
            </a:r>
            <a:endParaRPr lang="zh-CN" altLang="en-US" sz="2400">
              <a:latin typeface="华文中宋" panose="02010600040101010101" charset="-122"/>
              <a:ea typeface="华文中宋" panose="02010600040101010101" charset="-122"/>
              <a:sym typeface="+mn-ea"/>
            </a:endParaRPr>
          </a:p>
          <a:p>
            <a:pPr fontAlgn="auto">
              <a:lnSpc>
                <a:spcPct val="150000"/>
              </a:lnSpc>
            </a:pPr>
            <a:r>
              <a:rPr lang="zh-CN" altLang="en-US" sz="2400">
                <a:solidFill>
                  <a:schemeClr val="tx1"/>
                </a:solidFill>
                <a:latin typeface="微软雅黑" panose="020B0503020204020204" charset="-122"/>
                <a:ea typeface="微软雅黑" panose="020B0503020204020204" charset="-122"/>
              </a:rPr>
              <a:t>    </a:t>
            </a:r>
            <a:r>
              <a:rPr lang="zh-CN" altLang="en-US" sz="2400">
                <a:solidFill>
                  <a:schemeClr val="tx1"/>
                </a:solidFill>
                <a:latin typeface="华文中宋" panose="02010600040101010101" charset="-122"/>
                <a:ea typeface="华文中宋" panose="02010600040101010101" charset="-122"/>
              </a:rPr>
              <a:t>  《管理学原理》</a:t>
            </a:r>
            <a:endParaRPr lang="zh-CN" altLang="en-US" sz="2400">
              <a:solidFill>
                <a:schemeClr val="tx1"/>
              </a:solidFill>
              <a:latin typeface="华文中宋" panose="02010600040101010101" charset="-122"/>
              <a:ea typeface="华文中宋" panose="02010600040101010101" charset="-122"/>
            </a:endParaRPr>
          </a:p>
          <a:p>
            <a:pPr fontAlgn="auto">
              <a:lnSpc>
                <a:spcPct val="150000"/>
              </a:lnSpc>
            </a:pPr>
            <a:r>
              <a:rPr lang="zh-CN" altLang="en-US" sz="2400">
                <a:solidFill>
                  <a:schemeClr val="tx1"/>
                </a:solidFill>
                <a:latin typeface="华文中宋" panose="02010600040101010101" charset="-122"/>
                <a:ea typeface="华文中宋" panose="02010600040101010101" charset="-122"/>
              </a:rPr>
              <a:t>      《中国法制史》</a:t>
            </a:r>
            <a:endParaRPr lang="zh-CN" altLang="en-US" sz="2400">
              <a:solidFill>
                <a:schemeClr val="tx1"/>
              </a:solidFill>
              <a:latin typeface="华文中宋" panose="02010600040101010101" charset="-122"/>
              <a:ea typeface="华文中宋" panose="02010600040101010101" charset="-122"/>
            </a:endParaRPr>
          </a:p>
          <a:p>
            <a:pPr fontAlgn="auto">
              <a:lnSpc>
                <a:spcPct val="150000"/>
              </a:lnSpc>
            </a:pPr>
            <a:r>
              <a:rPr lang="zh-CN" altLang="en-US" sz="2400">
                <a:solidFill>
                  <a:schemeClr val="tx1"/>
                </a:solidFill>
                <a:latin typeface="华文中宋" panose="02010600040101010101" charset="-122"/>
                <a:ea typeface="华文中宋" panose="02010600040101010101" charset="-122"/>
              </a:rPr>
              <a:t>    《公文写作与处理》</a:t>
            </a:r>
            <a:endParaRPr lang="zh-CN" altLang="en-US" sz="2400">
              <a:solidFill>
                <a:schemeClr val="tx1"/>
              </a:solidFill>
              <a:latin typeface="华文中宋" panose="02010600040101010101" charset="-122"/>
              <a:ea typeface="华文中宋" panose="02010600040101010101" charset="-122"/>
            </a:endParaRPr>
          </a:p>
        </p:txBody>
      </p:sp>
      <p:pic>
        <p:nvPicPr>
          <p:cNvPr id="3" name="图片 2"/>
          <p:cNvPicPr>
            <a:picLocks noChangeAspect="1"/>
          </p:cNvPicPr>
          <p:nvPr/>
        </p:nvPicPr>
        <p:blipFill>
          <a:blip r:embed="rId2"/>
          <a:stretch>
            <a:fillRect/>
          </a:stretch>
        </p:blipFill>
        <p:spPr>
          <a:xfrm>
            <a:off x="904875" y="1464310"/>
            <a:ext cx="3866515" cy="5029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任意多边形 2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a:off x="-7410" y="0"/>
            <a:ext cx="3618384" cy="3144396"/>
          </a:xfrm>
          <a:custGeom>
            <a:avLst/>
            <a:gdLst>
              <a:gd name="connsiteX0" fmla="*/ 0 w 2759843"/>
              <a:gd name="connsiteY0" fmla="*/ 0 h 2435752"/>
              <a:gd name="connsiteX1" fmla="*/ 2169534 w 2759843"/>
              <a:gd name="connsiteY1" fmla="*/ 0 h 2435752"/>
              <a:gd name="connsiteX2" fmla="*/ 2759843 w 2759843"/>
              <a:gd name="connsiteY2" fmla="*/ 590309 h 2435752"/>
              <a:gd name="connsiteX3" fmla="*/ 914400 w 2759843"/>
              <a:gd name="connsiteY3" fmla="*/ 2435752 h 2435752"/>
              <a:gd name="connsiteX4" fmla="*/ 0 w 2759843"/>
              <a:gd name="connsiteY4" fmla="*/ 1521352 h 2435752"/>
              <a:gd name="connsiteX5" fmla="*/ 0 w 2759843"/>
              <a:gd name="connsiteY5" fmla="*/ 0 h 2435752"/>
              <a:gd name="connsiteX0-1" fmla="*/ 0 w 2759843"/>
              <a:gd name="connsiteY0-2" fmla="*/ 0 h 2435752"/>
              <a:gd name="connsiteX1-3" fmla="*/ 2169534 w 2759843"/>
              <a:gd name="connsiteY1-4" fmla="*/ 0 h 2435752"/>
              <a:gd name="connsiteX2-5" fmla="*/ 2759843 w 2759843"/>
              <a:gd name="connsiteY2-6" fmla="*/ 590309 h 2435752"/>
              <a:gd name="connsiteX3-7" fmla="*/ 914400 w 2759843"/>
              <a:gd name="connsiteY3-8" fmla="*/ 2435752 h 2435752"/>
              <a:gd name="connsiteX4-9" fmla="*/ 0 w 2759843"/>
              <a:gd name="connsiteY4-10" fmla="*/ 1740427 h 2435752"/>
              <a:gd name="connsiteX5-11" fmla="*/ 0 w 2759843"/>
              <a:gd name="connsiteY5-12" fmla="*/ 0 h 2435752"/>
              <a:gd name="connsiteX0-13" fmla="*/ 0 w 2759843"/>
              <a:gd name="connsiteY0-14" fmla="*/ 0 h 2472623"/>
              <a:gd name="connsiteX1-15" fmla="*/ 2169534 w 2759843"/>
              <a:gd name="connsiteY1-16" fmla="*/ 0 h 2472623"/>
              <a:gd name="connsiteX2-17" fmla="*/ 2759843 w 2759843"/>
              <a:gd name="connsiteY2-18" fmla="*/ 590309 h 2472623"/>
              <a:gd name="connsiteX3-19" fmla="*/ 862780 w 2759843"/>
              <a:gd name="connsiteY3-20" fmla="*/ 2472623 h 2472623"/>
              <a:gd name="connsiteX4-21" fmla="*/ 0 w 2759843"/>
              <a:gd name="connsiteY4-22" fmla="*/ 1740427 h 2472623"/>
              <a:gd name="connsiteX5-23" fmla="*/ 0 w 2759843"/>
              <a:gd name="connsiteY5-24" fmla="*/ 0 h 2472623"/>
              <a:gd name="connsiteX0-25" fmla="*/ 0 w 2759843"/>
              <a:gd name="connsiteY0-26" fmla="*/ 0 h 2472623"/>
              <a:gd name="connsiteX1-27" fmla="*/ 2169534 w 2759843"/>
              <a:gd name="connsiteY1-28" fmla="*/ 0 h 2472623"/>
              <a:gd name="connsiteX2-29" fmla="*/ 2759843 w 2759843"/>
              <a:gd name="connsiteY2-30" fmla="*/ 590309 h 2472623"/>
              <a:gd name="connsiteX3-31" fmla="*/ 875480 w 2759843"/>
              <a:gd name="connsiteY3-32" fmla="*/ 2472623 h 2472623"/>
              <a:gd name="connsiteX4-33" fmla="*/ 0 w 2759843"/>
              <a:gd name="connsiteY4-34" fmla="*/ 1740427 h 2472623"/>
              <a:gd name="connsiteX5-35" fmla="*/ 0 w 2759843"/>
              <a:gd name="connsiteY5-36" fmla="*/ 0 h 2472623"/>
              <a:gd name="connsiteX0-37" fmla="*/ 0 w 2759843"/>
              <a:gd name="connsiteY0-38" fmla="*/ 0 h 2447223"/>
              <a:gd name="connsiteX1-39" fmla="*/ 2169534 w 2759843"/>
              <a:gd name="connsiteY1-40" fmla="*/ 0 h 2447223"/>
              <a:gd name="connsiteX2-41" fmla="*/ 2759843 w 2759843"/>
              <a:gd name="connsiteY2-42" fmla="*/ 590309 h 2447223"/>
              <a:gd name="connsiteX3-43" fmla="*/ 894530 w 2759843"/>
              <a:gd name="connsiteY3-44" fmla="*/ 2447223 h 2447223"/>
              <a:gd name="connsiteX4-45" fmla="*/ 0 w 2759843"/>
              <a:gd name="connsiteY4-46" fmla="*/ 1740427 h 2447223"/>
              <a:gd name="connsiteX5-47" fmla="*/ 0 w 2759843"/>
              <a:gd name="connsiteY5-48" fmla="*/ 0 h 2447223"/>
              <a:gd name="connsiteX0-49" fmla="*/ 0 w 2759843"/>
              <a:gd name="connsiteY0-50" fmla="*/ 0 h 2447223"/>
              <a:gd name="connsiteX1-51" fmla="*/ 2169534 w 2759843"/>
              <a:gd name="connsiteY1-52" fmla="*/ 0 h 2447223"/>
              <a:gd name="connsiteX2-53" fmla="*/ 2759843 w 2759843"/>
              <a:gd name="connsiteY2-54" fmla="*/ 590309 h 2447223"/>
              <a:gd name="connsiteX3-55" fmla="*/ 875480 w 2759843"/>
              <a:gd name="connsiteY3-56" fmla="*/ 2447223 h 2447223"/>
              <a:gd name="connsiteX4-57" fmla="*/ 0 w 2759843"/>
              <a:gd name="connsiteY4-58" fmla="*/ 1740427 h 2447223"/>
              <a:gd name="connsiteX5-59" fmla="*/ 0 w 2759843"/>
              <a:gd name="connsiteY5-60" fmla="*/ 0 h 2447223"/>
              <a:gd name="connsiteX0-61" fmla="*/ 0 w 2759843"/>
              <a:gd name="connsiteY0-62" fmla="*/ 0 h 2466273"/>
              <a:gd name="connsiteX1-63" fmla="*/ 2169534 w 2759843"/>
              <a:gd name="connsiteY1-64" fmla="*/ 0 h 2466273"/>
              <a:gd name="connsiteX2-65" fmla="*/ 2759843 w 2759843"/>
              <a:gd name="connsiteY2-66" fmla="*/ 590309 h 2466273"/>
              <a:gd name="connsiteX3-67" fmla="*/ 885005 w 2759843"/>
              <a:gd name="connsiteY3-68" fmla="*/ 2466273 h 2466273"/>
              <a:gd name="connsiteX4-69" fmla="*/ 0 w 2759843"/>
              <a:gd name="connsiteY4-70" fmla="*/ 1740427 h 2466273"/>
              <a:gd name="connsiteX5-71" fmla="*/ 0 w 2759843"/>
              <a:gd name="connsiteY5-72" fmla="*/ 0 h 2466273"/>
              <a:gd name="connsiteX0-73" fmla="*/ 0 w 2759843"/>
              <a:gd name="connsiteY0-74" fmla="*/ 0 h 2359593"/>
              <a:gd name="connsiteX1-75" fmla="*/ 2169534 w 2759843"/>
              <a:gd name="connsiteY1-76" fmla="*/ 0 h 2359593"/>
              <a:gd name="connsiteX2-77" fmla="*/ 2759843 w 2759843"/>
              <a:gd name="connsiteY2-78" fmla="*/ 590309 h 2359593"/>
              <a:gd name="connsiteX3-79" fmla="*/ 877385 w 2759843"/>
              <a:gd name="connsiteY3-80" fmla="*/ 2359593 h 2359593"/>
              <a:gd name="connsiteX4-81" fmla="*/ 0 w 2759843"/>
              <a:gd name="connsiteY4-82" fmla="*/ 1740427 h 2359593"/>
              <a:gd name="connsiteX5-83" fmla="*/ 0 w 2759843"/>
              <a:gd name="connsiteY5-84" fmla="*/ 0 h 2359593"/>
              <a:gd name="connsiteX0-85" fmla="*/ 7620 w 2767463"/>
              <a:gd name="connsiteY0-86" fmla="*/ 0 h 2359593"/>
              <a:gd name="connsiteX1-87" fmla="*/ 2177154 w 2767463"/>
              <a:gd name="connsiteY1-88" fmla="*/ 0 h 2359593"/>
              <a:gd name="connsiteX2-89" fmla="*/ 2767463 w 2767463"/>
              <a:gd name="connsiteY2-90" fmla="*/ 590309 h 2359593"/>
              <a:gd name="connsiteX3-91" fmla="*/ 885005 w 2767463"/>
              <a:gd name="connsiteY3-92" fmla="*/ 2359593 h 2359593"/>
              <a:gd name="connsiteX4-93" fmla="*/ 0 w 2767463"/>
              <a:gd name="connsiteY4-94" fmla="*/ 1618507 h 2359593"/>
              <a:gd name="connsiteX5-95" fmla="*/ 7620 w 2767463"/>
              <a:gd name="connsiteY5-96" fmla="*/ 0 h 2359593"/>
              <a:gd name="connsiteX0-97" fmla="*/ 7620 w 2714123"/>
              <a:gd name="connsiteY0-98" fmla="*/ 0 h 2359593"/>
              <a:gd name="connsiteX1-99" fmla="*/ 2177154 w 2714123"/>
              <a:gd name="connsiteY1-100" fmla="*/ 0 h 2359593"/>
              <a:gd name="connsiteX2-101" fmla="*/ 2714123 w 2714123"/>
              <a:gd name="connsiteY2-102" fmla="*/ 544589 h 2359593"/>
              <a:gd name="connsiteX3-103" fmla="*/ 885005 w 2714123"/>
              <a:gd name="connsiteY3-104" fmla="*/ 2359593 h 2359593"/>
              <a:gd name="connsiteX4-105" fmla="*/ 0 w 2714123"/>
              <a:gd name="connsiteY4-106" fmla="*/ 1618507 h 2359593"/>
              <a:gd name="connsiteX5-107" fmla="*/ 7620 w 2714123"/>
              <a:gd name="connsiteY5-108" fmla="*/ 0 h 23595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714123" h="2359593">
                <a:moveTo>
                  <a:pt x="7620" y="0"/>
                </a:moveTo>
                <a:lnTo>
                  <a:pt x="2177154" y="0"/>
                </a:lnTo>
                <a:lnTo>
                  <a:pt x="2714123" y="544589"/>
                </a:lnTo>
                <a:lnTo>
                  <a:pt x="885005" y="2359593"/>
                </a:lnTo>
                <a:lnTo>
                  <a:pt x="0" y="1618507"/>
                </a:lnTo>
                <a:lnTo>
                  <a:pt x="7620" y="0"/>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任意多边形 2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a:off x="-7410" y="926814"/>
            <a:ext cx="9771751" cy="5931186"/>
          </a:xfrm>
          <a:custGeom>
            <a:avLst/>
            <a:gdLst>
              <a:gd name="connsiteX0" fmla="*/ 2856974 w 6657939"/>
              <a:gd name="connsiteY0" fmla="*/ 0 h 4448175"/>
              <a:gd name="connsiteX1" fmla="*/ 6657939 w 6657939"/>
              <a:gd name="connsiteY1" fmla="*/ 3839722 h 4448175"/>
              <a:gd name="connsiteX2" fmla="*/ 6055627 w 6657939"/>
              <a:gd name="connsiteY2" fmla="*/ 4448175 h 4448175"/>
              <a:gd name="connsiteX3" fmla="*/ 0 w 6657939"/>
              <a:gd name="connsiteY3" fmla="*/ 4448175 h 4448175"/>
              <a:gd name="connsiteX4" fmla="*/ 0 w 6657939"/>
              <a:gd name="connsiteY4" fmla="*/ 2886106 h 4448175"/>
              <a:gd name="connsiteX5" fmla="*/ 2856974 w 6657939"/>
              <a:gd name="connsiteY5" fmla="*/ 0 h 4448175"/>
              <a:gd name="connsiteX0-1" fmla="*/ 2856974 w 7292939"/>
              <a:gd name="connsiteY0-2" fmla="*/ 0 h 4462022"/>
              <a:gd name="connsiteX1-3" fmla="*/ 7292939 w 7292939"/>
              <a:gd name="connsiteY1-4" fmla="*/ 4462022 h 4462022"/>
              <a:gd name="connsiteX2-5" fmla="*/ 6055627 w 7292939"/>
              <a:gd name="connsiteY2-6" fmla="*/ 4448175 h 4462022"/>
              <a:gd name="connsiteX3-7" fmla="*/ 0 w 7292939"/>
              <a:gd name="connsiteY3-8" fmla="*/ 4448175 h 4462022"/>
              <a:gd name="connsiteX4-9" fmla="*/ 0 w 7292939"/>
              <a:gd name="connsiteY4-10" fmla="*/ 2886106 h 4462022"/>
              <a:gd name="connsiteX5-11" fmla="*/ 2856974 w 7292939"/>
              <a:gd name="connsiteY5-12" fmla="*/ 0 h 4462022"/>
              <a:gd name="connsiteX0-13" fmla="*/ 2856974 w 7292939"/>
              <a:gd name="connsiteY0-14" fmla="*/ 0 h 4462022"/>
              <a:gd name="connsiteX1-15" fmla="*/ 7292939 w 7292939"/>
              <a:gd name="connsiteY1-16" fmla="*/ 4462022 h 4462022"/>
              <a:gd name="connsiteX2-17" fmla="*/ 0 w 7292939"/>
              <a:gd name="connsiteY2-18" fmla="*/ 4448175 h 4462022"/>
              <a:gd name="connsiteX3-19" fmla="*/ 0 w 7292939"/>
              <a:gd name="connsiteY3-20" fmla="*/ 2886106 h 4462022"/>
              <a:gd name="connsiteX4-21" fmla="*/ 2856974 w 7292939"/>
              <a:gd name="connsiteY4-22" fmla="*/ 0 h 4462022"/>
              <a:gd name="connsiteX0-23" fmla="*/ 2856974 w 7331039"/>
              <a:gd name="connsiteY0-24" fmla="*/ 0 h 4449322"/>
              <a:gd name="connsiteX1-25" fmla="*/ 7331039 w 7331039"/>
              <a:gd name="connsiteY1-26" fmla="*/ 4449322 h 4449322"/>
              <a:gd name="connsiteX2-27" fmla="*/ 0 w 7331039"/>
              <a:gd name="connsiteY2-28" fmla="*/ 4448175 h 4449322"/>
              <a:gd name="connsiteX3-29" fmla="*/ 0 w 7331039"/>
              <a:gd name="connsiteY3-30" fmla="*/ 2886106 h 4449322"/>
              <a:gd name="connsiteX4-31" fmla="*/ 2856974 w 7331039"/>
              <a:gd name="connsiteY4-32" fmla="*/ 0 h 44493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331039" h="4449322">
                <a:moveTo>
                  <a:pt x="2856974" y="0"/>
                </a:moveTo>
                <a:lnTo>
                  <a:pt x="7331039" y="4449322"/>
                </a:lnTo>
                <a:lnTo>
                  <a:pt x="0" y="4448175"/>
                </a:lnTo>
                <a:lnTo>
                  <a:pt x="0" y="2886106"/>
                </a:lnTo>
                <a:lnTo>
                  <a:pt x="2856974" y="0"/>
                </a:ln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33" name="任意多边形 3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a:off x="4015132" y="6035"/>
            <a:ext cx="8176276" cy="4978980"/>
          </a:xfrm>
          <a:custGeom>
            <a:avLst/>
            <a:gdLst>
              <a:gd name="connsiteX0" fmla="*/ 0 w 6134694"/>
              <a:gd name="connsiteY0" fmla="*/ 0 h 3734845"/>
              <a:gd name="connsiteX1" fmla="*/ 202171 w 6134694"/>
              <a:gd name="connsiteY1" fmla="*/ 0 h 3734845"/>
              <a:gd name="connsiteX2" fmla="*/ 3734845 w 6134694"/>
              <a:gd name="connsiteY2" fmla="*/ 3532674 h 3734845"/>
              <a:gd name="connsiteX3" fmla="*/ 6134694 w 6134694"/>
              <a:gd name="connsiteY3" fmla="*/ 1132826 h 3734845"/>
              <a:gd name="connsiteX4" fmla="*/ 6134694 w 6134694"/>
              <a:gd name="connsiteY4" fmla="*/ 1334994 h 3734845"/>
              <a:gd name="connsiteX5" fmla="*/ 3734844 w 6134694"/>
              <a:gd name="connsiteY5" fmla="*/ 3734845 h 3734845"/>
              <a:gd name="connsiteX6" fmla="*/ 0 w 6134694"/>
              <a:gd name="connsiteY6" fmla="*/ 0 h 373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4694" h="3734845">
                <a:moveTo>
                  <a:pt x="0" y="0"/>
                </a:moveTo>
                <a:lnTo>
                  <a:pt x="202171" y="0"/>
                </a:lnTo>
                <a:lnTo>
                  <a:pt x="3734845" y="3532674"/>
                </a:lnTo>
                <a:lnTo>
                  <a:pt x="6134694" y="1132826"/>
                </a:lnTo>
                <a:lnTo>
                  <a:pt x="6134694" y="1334994"/>
                </a:lnTo>
                <a:lnTo>
                  <a:pt x="3734844" y="3734845"/>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34" name="任意多边形 3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a:off x="10468973" y="2911634"/>
            <a:ext cx="1722435" cy="3444870"/>
          </a:xfrm>
          <a:custGeom>
            <a:avLst/>
            <a:gdLst>
              <a:gd name="connsiteX0" fmla="*/ 1292248 w 1292248"/>
              <a:gd name="connsiteY0" fmla="*/ 0 h 2584496"/>
              <a:gd name="connsiteX1" fmla="*/ 1292248 w 1292248"/>
              <a:gd name="connsiteY1" fmla="*/ 213893 h 2584496"/>
              <a:gd name="connsiteX2" fmla="*/ 213893 w 1292248"/>
              <a:gd name="connsiteY2" fmla="*/ 1292248 h 2584496"/>
              <a:gd name="connsiteX3" fmla="*/ 1292248 w 1292248"/>
              <a:gd name="connsiteY3" fmla="*/ 2370603 h 2584496"/>
              <a:gd name="connsiteX4" fmla="*/ 1292248 w 1292248"/>
              <a:gd name="connsiteY4" fmla="*/ 2584496 h 2584496"/>
              <a:gd name="connsiteX5" fmla="*/ 0 w 1292248"/>
              <a:gd name="connsiteY5" fmla="*/ 1292248 h 2584496"/>
              <a:gd name="connsiteX6" fmla="*/ 1292248 w 1292248"/>
              <a:gd name="connsiteY6" fmla="*/ 0 h 258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248" h="2584496">
                <a:moveTo>
                  <a:pt x="1292248" y="0"/>
                </a:moveTo>
                <a:lnTo>
                  <a:pt x="1292248" y="213893"/>
                </a:lnTo>
                <a:lnTo>
                  <a:pt x="213893" y="1292248"/>
                </a:lnTo>
                <a:lnTo>
                  <a:pt x="1292248" y="2370603"/>
                </a:lnTo>
                <a:lnTo>
                  <a:pt x="1292248" y="2584496"/>
                </a:lnTo>
                <a:lnTo>
                  <a:pt x="0" y="1292248"/>
                </a:lnTo>
                <a:lnTo>
                  <a:pt x="1292248"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文本框 37"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txBox="1"/>
          <p:nvPr/>
        </p:nvSpPr>
        <p:spPr>
          <a:xfrm>
            <a:off x="7486529" y="2302173"/>
            <a:ext cx="3491346" cy="6134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ysClr val="windowText" lastClr="000000"/>
                </a:solidFill>
                <a:effectLst/>
                <a:uLnTx/>
                <a:uFillTx/>
                <a:latin typeface="Kozuka Gothic Pro B" panose="020B0800000000000000" pitchFamily="34" charset="-128"/>
                <a:ea typeface="Kozuka Gothic Pro B" panose="020B0800000000000000" pitchFamily="34" charset="-128"/>
              </a:rPr>
              <a:t>    </a:t>
            </a:r>
            <a:r>
              <a:rPr kumimoji="0" lang="zh-CN" altLang="en-US" sz="32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rPr>
              <a:t>业务知识</a:t>
            </a:r>
            <a:endParaRPr kumimoji="0" lang="zh-CN" altLang="en-US" sz="3200" b="1" i="0" u="none" strike="noStrike" kern="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endParaRPr>
          </a:p>
        </p:txBody>
      </p:sp>
      <p:pic>
        <p:nvPicPr>
          <p:cNvPr id="40" name="图片 39"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PicPr>
            <a:picLocks noChangeAspect="1"/>
          </p:cNvPicPr>
          <p:nvPr/>
        </p:nvPicPr>
        <p:blipFill>
          <a:blip r:embed="rId3" cstate="print">
            <a:extLst>
              <a:ext uri="{28A0092B-C50C-407E-A947-70E740481C1C}">
                <a14:useLocalDpi xmlns:a14="http://schemas.microsoft.com/office/drawing/2010/main" val="0"/>
              </a:ext>
            </a:extLst>
          </a:blip>
          <a:srcRect l="41014" t="8083" r="14770"/>
          <a:stretch>
            <a:fillRect/>
          </a:stretch>
        </p:blipFill>
        <p:spPr>
          <a:xfrm>
            <a:off x="-9525" y="2537101"/>
            <a:ext cx="1024150" cy="1845164"/>
          </a:xfrm>
          <a:custGeom>
            <a:avLst/>
            <a:gdLst>
              <a:gd name="connsiteX0" fmla="*/ 0 w 1024150"/>
              <a:gd name="connsiteY0" fmla="*/ 0 h 1845164"/>
              <a:gd name="connsiteX1" fmla="*/ 1024150 w 1024150"/>
              <a:gd name="connsiteY1" fmla="*/ 852764 h 1845164"/>
              <a:gd name="connsiteX2" fmla="*/ 0 w 1024150"/>
              <a:gd name="connsiteY2" fmla="*/ 1845164 h 1845164"/>
            </a:gdLst>
            <a:ahLst/>
            <a:cxnLst>
              <a:cxn ang="0">
                <a:pos x="connsiteX0" y="connsiteY0"/>
              </a:cxn>
              <a:cxn ang="0">
                <a:pos x="connsiteX1" y="connsiteY1"/>
              </a:cxn>
              <a:cxn ang="0">
                <a:pos x="connsiteX2" y="connsiteY2"/>
              </a:cxn>
            </a:cxnLst>
            <a:rect l="l" t="t" r="r" b="b"/>
            <a:pathLst>
              <a:path w="1024150" h="1845164">
                <a:moveTo>
                  <a:pt x="0" y="0"/>
                </a:moveTo>
                <a:lnTo>
                  <a:pt x="1024150" y="852764"/>
                </a:lnTo>
                <a:lnTo>
                  <a:pt x="0" y="1845164"/>
                </a:lnTo>
                <a:close/>
              </a:path>
            </a:pathLst>
          </a:custGeom>
        </p:spPr>
      </p:pic>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4"/>
          <a:srcRect t="81483"/>
          <a:stretch>
            <a:fillRect/>
          </a:stretch>
        </p:blipFill>
        <p:spPr>
          <a:xfrm>
            <a:off x="5663143" y="562377"/>
            <a:ext cx="865707" cy="146755"/>
          </a:xfrm>
          <a:prstGeom prst="rect">
            <a:avLst/>
          </a:prstGeom>
        </p:spPr>
      </p:pic>
      <p:sp>
        <p:nvSpPr>
          <p:cNvPr id="17" name="矩形 16"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a:off x="8383475" y="1330962"/>
            <a:ext cx="696020" cy="69602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1"/>
              </a:solidFill>
              <a:effectLst/>
              <a:uLnTx/>
              <a:uFillTx/>
            </a:endParaRPr>
          </a:p>
        </p:txBody>
      </p:sp>
      <p:sp>
        <p:nvSpPr>
          <p:cNvPr id="18" name="文本框 17"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txBox="1"/>
          <p:nvPr/>
        </p:nvSpPr>
        <p:spPr>
          <a:xfrm>
            <a:off x="8316602" y="1195792"/>
            <a:ext cx="826261" cy="831190"/>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1200"/>
              </a:spcAft>
              <a:buClrTx/>
              <a:buSzTx/>
              <a:buFontTx/>
              <a:buNone/>
              <a:defRPr/>
            </a:pPr>
            <a:r>
              <a:rPr kumimoji="0" lang="en-US" altLang="zh-CN" sz="3600" b="1" i="0" u="none" strike="noStrike" kern="0" cap="none" spc="0" normalizeH="0" baseline="0" noProof="0" dirty="0">
                <a:ln>
                  <a:noFill/>
                </a:ln>
                <a:solidFill>
                  <a:sysClr val="windowText" lastClr="000000"/>
                </a:solidFill>
                <a:effectLst/>
                <a:uLnTx/>
                <a:uFillTx/>
                <a:latin typeface="Kozuka Gothic Pr6N M" panose="020B0700000000000000" pitchFamily="34" charset="-128"/>
                <a:ea typeface="Kozuka Gothic Pr6N M" panose="020B0700000000000000" pitchFamily="34" charset="-128"/>
              </a:rPr>
              <a:t>01</a:t>
            </a:r>
            <a:endParaRPr kumimoji="0" lang="en-US" altLang="zh-CN" sz="3600" b="1" i="0" u="none" strike="noStrike" kern="0" cap="none" spc="0" normalizeH="0" baseline="0" noProof="0" dirty="0">
              <a:ln>
                <a:noFill/>
              </a:ln>
              <a:solidFill>
                <a:sysClr val="windowText" lastClr="000000"/>
              </a:solidFill>
              <a:effectLst/>
              <a:uLnTx/>
              <a:uFillTx/>
              <a:latin typeface="Kozuka Gothic Pr6N M" panose="020B0700000000000000" pitchFamily="34" charset="-128"/>
              <a:ea typeface="Kozuka Gothic Pr6N M" panose="020B0700000000000000"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90955"/>
            <a:ext cx="1964690" cy="1651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69620"/>
            <a:ext cx="5288280" cy="944880"/>
          </a:xfrm>
          <a:prstGeom prst="rect">
            <a:avLst/>
          </a:prstGeom>
          <a:noFill/>
        </p:spPr>
        <p:txBody>
          <a:bodyPr wrap="square" rtlCol="0">
            <a:spAutoFit/>
          </a:bodyPr>
          <a:lstStyle/>
          <a:p>
            <a:r>
              <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rPr>
              <a:t>师资介绍</a:t>
            </a:r>
            <a:endPar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chemeClr val="tx1"/>
              </a:solidFill>
              <a:latin typeface="Impact" panose="020B0806030902050204"/>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图片 6"/>
          <p:cNvPicPr>
            <a:picLocks noChangeAspect="1"/>
          </p:cNvPicPr>
          <p:nvPr/>
        </p:nvPicPr>
        <p:blipFill>
          <a:blip r:embed="rId2"/>
          <a:stretch>
            <a:fillRect/>
          </a:stretch>
        </p:blipFill>
        <p:spPr>
          <a:xfrm>
            <a:off x="6409690" y="1100455"/>
            <a:ext cx="5027930" cy="5452110"/>
          </a:xfrm>
          <a:prstGeom prst="rect">
            <a:avLst/>
          </a:prstGeom>
        </p:spPr>
      </p:pic>
      <p:sp>
        <p:nvSpPr>
          <p:cNvPr id="8" name="文本框 7"/>
          <p:cNvSpPr txBox="1"/>
          <p:nvPr/>
        </p:nvSpPr>
        <p:spPr>
          <a:xfrm>
            <a:off x="378460" y="1892300"/>
            <a:ext cx="5855335" cy="3383280"/>
          </a:xfrm>
          <a:prstGeom prst="rect">
            <a:avLst/>
          </a:prstGeom>
          <a:noFill/>
        </p:spPr>
        <p:txBody>
          <a:bodyPr wrap="square" rtlCol="0">
            <a:spAutoFit/>
          </a:bodyPr>
          <a:p>
            <a:pPr fontAlgn="auto">
              <a:lnSpc>
                <a:spcPct val="150000"/>
              </a:lnSpc>
            </a:pPr>
            <a:r>
              <a:rPr lang="zh-CN" altLang="en-US" sz="2400" b="1">
                <a:solidFill>
                  <a:srgbClr val="C00000"/>
                </a:solidFill>
                <a:latin typeface="华文中宋" panose="02010600040101010101" charset="-122"/>
                <a:ea typeface="华文中宋" panose="02010600040101010101" charset="-122"/>
              </a:rPr>
              <a:t>姓名</a:t>
            </a:r>
            <a:r>
              <a:rPr lang="zh-CN" altLang="en-US" sz="2400">
                <a:latin typeface="华文中宋" panose="02010600040101010101" charset="-122"/>
                <a:ea typeface="华文中宋" panose="02010600040101010101" charset="-122"/>
              </a:rPr>
              <a:t>：李亚芳</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b="1">
                <a:solidFill>
                  <a:srgbClr val="C00000"/>
                </a:solidFill>
                <a:latin typeface="华文中宋" panose="02010600040101010101" charset="-122"/>
                <a:ea typeface="华文中宋" panose="02010600040101010101" charset="-122"/>
              </a:rPr>
              <a:t>主讲课程</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《企业会计学》</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《基础会计学》</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《商务运营管理》</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b="1">
                <a:solidFill>
                  <a:srgbClr val="C00000"/>
                </a:solidFill>
                <a:latin typeface="华文中宋" panose="02010600040101010101" charset="-122"/>
                <a:ea typeface="华文中宋" panose="02010600040101010101" charset="-122"/>
              </a:rPr>
              <a:t>教学风格</a:t>
            </a:r>
            <a:r>
              <a:rPr lang="zh-CN" altLang="en-US" sz="2400">
                <a:latin typeface="华文中宋" panose="02010600040101010101" charset="-122"/>
                <a:ea typeface="华文中宋" panose="02010600040101010101" charset="-122"/>
              </a:rPr>
              <a:t>：幽默，认真，案例教学</a:t>
            </a:r>
            <a:endParaRPr lang="zh-CN" altLang="en-US" sz="2400">
              <a:latin typeface="华文中宋" panose="02010600040101010101" charset="-122"/>
              <a:ea typeface="华文中宋" panose="02010600040101010101"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flipV="1">
            <a:off x="510540" y="1290955"/>
            <a:ext cx="1964690" cy="1651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69620"/>
            <a:ext cx="5288280" cy="944880"/>
          </a:xfrm>
          <a:prstGeom prst="rect">
            <a:avLst/>
          </a:prstGeom>
          <a:noFill/>
        </p:spPr>
        <p:txBody>
          <a:bodyPr wrap="square" rtlCol="0">
            <a:spAutoFit/>
          </a:bodyPr>
          <a:lstStyle/>
          <a:p>
            <a:r>
              <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rPr>
              <a:t>师资介绍</a:t>
            </a:r>
            <a:endPar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endParaRPr>
          </a:p>
          <a:p>
            <a:endParaRPr lang="zh-CN" altLang="en-US" sz="2800" b="1" dirty="0" smtClean="0">
              <a:solidFill>
                <a:srgbClr val="C00000"/>
              </a:solidFill>
              <a:latin typeface="华文中宋" panose="02010600040101010101" charset="-122"/>
              <a:ea typeface="华文中宋" panose="02010600040101010101" charset="-122"/>
              <a:cs typeface="Impact" panose="020B0806030902050204"/>
              <a:sym typeface="+mn-ea"/>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文本框 7"/>
          <p:cNvSpPr txBox="1"/>
          <p:nvPr/>
        </p:nvSpPr>
        <p:spPr>
          <a:xfrm>
            <a:off x="5924550" y="1737360"/>
            <a:ext cx="5855335" cy="5029200"/>
          </a:xfrm>
          <a:prstGeom prst="rect">
            <a:avLst/>
          </a:prstGeom>
          <a:noFill/>
        </p:spPr>
        <p:txBody>
          <a:bodyPr wrap="square" rtlCol="0">
            <a:spAutoFit/>
          </a:bodyPr>
          <a:p>
            <a:pPr fontAlgn="auto">
              <a:lnSpc>
                <a:spcPct val="150000"/>
              </a:lnSpc>
            </a:pPr>
            <a:r>
              <a:rPr lang="zh-CN" altLang="en-US" sz="2400" b="1">
                <a:solidFill>
                  <a:srgbClr val="C00000"/>
                </a:solidFill>
                <a:latin typeface="华文中宋" panose="02010600040101010101" charset="-122"/>
                <a:ea typeface="华文中宋" panose="02010600040101010101" charset="-122"/>
              </a:rPr>
              <a:t>姓名</a:t>
            </a:r>
            <a:r>
              <a:rPr lang="zh-CN" altLang="en-US" sz="2400">
                <a:latin typeface="华文中宋" panose="02010600040101010101" charset="-122"/>
                <a:ea typeface="华文中宋" panose="02010600040101010101" charset="-122"/>
              </a:rPr>
              <a:t>：初子</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靡不有初  鲜克有终</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b="1">
                <a:solidFill>
                  <a:srgbClr val="C00000"/>
                </a:solidFill>
                <a:latin typeface="华文中宋" panose="02010600040101010101" charset="-122"/>
                <a:ea typeface="华文中宋" panose="02010600040101010101" charset="-122"/>
              </a:rPr>
              <a:t>主讲课程</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《中国近现代史》</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《现代文学史》</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《中国法制史》</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《组织行为学》</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rPr>
              <a:t>《大学语文》</a:t>
            </a:r>
            <a:endParaRPr lang="zh-CN" altLang="en-US" sz="2400">
              <a:latin typeface="华文中宋" panose="02010600040101010101" charset="-122"/>
              <a:ea typeface="华文中宋" panose="02010600040101010101" charset="-122"/>
            </a:endParaRPr>
          </a:p>
          <a:p>
            <a:pPr fontAlgn="auto">
              <a:lnSpc>
                <a:spcPct val="150000"/>
              </a:lnSpc>
            </a:pPr>
            <a:endParaRPr lang="zh-CN" altLang="en-US" sz="2400">
              <a:latin typeface="华文中宋" panose="02010600040101010101" charset="-122"/>
              <a:ea typeface="华文中宋" panose="02010600040101010101" charset="-122"/>
            </a:endParaRPr>
          </a:p>
        </p:txBody>
      </p:sp>
      <p:pic>
        <p:nvPicPr>
          <p:cNvPr id="3" name="图片 2" descr="初子_副本"/>
          <p:cNvPicPr>
            <a:picLocks noChangeAspect="1"/>
          </p:cNvPicPr>
          <p:nvPr/>
        </p:nvPicPr>
        <p:blipFill>
          <a:blip r:embed="rId2"/>
          <a:stretch>
            <a:fillRect/>
          </a:stretch>
        </p:blipFill>
        <p:spPr>
          <a:xfrm>
            <a:off x="931545" y="1627505"/>
            <a:ext cx="4370070" cy="50101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7" name="Freeform 9"/>
          <p:cNvSpPr/>
          <p:nvPr/>
        </p:nvSpPr>
        <p:spPr bwMode="auto">
          <a:xfrm>
            <a:off x="5251451" y="3967164"/>
            <a:ext cx="1634067" cy="1225551"/>
          </a:xfrm>
          <a:custGeom>
            <a:avLst/>
            <a:gdLst>
              <a:gd name="T0" fmla="*/ 772 w 772"/>
              <a:gd name="T1" fmla="*/ 406 h 772"/>
              <a:gd name="T2" fmla="*/ 764 w 772"/>
              <a:gd name="T3" fmla="*/ 463 h 772"/>
              <a:gd name="T4" fmla="*/ 749 w 772"/>
              <a:gd name="T5" fmla="*/ 518 h 772"/>
              <a:gd name="T6" fmla="*/ 725 w 772"/>
              <a:gd name="T7" fmla="*/ 569 h 772"/>
              <a:gd name="T8" fmla="*/ 696 w 772"/>
              <a:gd name="T9" fmla="*/ 616 h 772"/>
              <a:gd name="T10" fmla="*/ 659 w 772"/>
              <a:gd name="T11" fmla="*/ 659 h 772"/>
              <a:gd name="T12" fmla="*/ 618 w 772"/>
              <a:gd name="T13" fmla="*/ 695 h 772"/>
              <a:gd name="T14" fmla="*/ 571 w 772"/>
              <a:gd name="T15" fmla="*/ 725 h 772"/>
              <a:gd name="T16" fmla="*/ 519 w 772"/>
              <a:gd name="T17" fmla="*/ 748 h 772"/>
              <a:gd name="T18" fmla="*/ 465 w 772"/>
              <a:gd name="T19" fmla="*/ 764 h 772"/>
              <a:gd name="T20" fmla="*/ 406 w 772"/>
              <a:gd name="T21" fmla="*/ 771 h 772"/>
              <a:gd name="T22" fmla="*/ 366 w 772"/>
              <a:gd name="T23" fmla="*/ 771 h 772"/>
              <a:gd name="T24" fmla="*/ 309 w 772"/>
              <a:gd name="T25" fmla="*/ 764 h 772"/>
              <a:gd name="T26" fmla="*/ 254 w 772"/>
              <a:gd name="T27" fmla="*/ 748 h 772"/>
              <a:gd name="T28" fmla="*/ 203 w 772"/>
              <a:gd name="T29" fmla="*/ 725 h 772"/>
              <a:gd name="T30" fmla="*/ 156 w 772"/>
              <a:gd name="T31" fmla="*/ 695 h 772"/>
              <a:gd name="T32" fmla="*/ 113 w 772"/>
              <a:gd name="T33" fmla="*/ 659 h 772"/>
              <a:gd name="T34" fmla="*/ 77 w 772"/>
              <a:gd name="T35" fmla="*/ 616 h 772"/>
              <a:gd name="T36" fmla="*/ 47 w 772"/>
              <a:gd name="T37" fmla="*/ 569 h 772"/>
              <a:gd name="T38" fmla="*/ 24 w 772"/>
              <a:gd name="T39" fmla="*/ 518 h 772"/>
              <a:gd name="T40" fmla="*/ 8 w 772"/>
              <a:gd name="T41" fmla="*/ 463 h 772"/>
              <a:gd name="T42" fmla="*/ 1 w 772"/>
              <a:gd name="T43" fmla="*/ 406 h 772"/>
              <a:gd name="T44" fmla="*/ 1 w 772"/>
              <a:gd name="T45" fmla="*/ 366 h 772"/>
              <a:gd name="T46" fmla="*/ 8 w 772"/>
              <a:gd name="T47" fmla="*/ 309 h 772"/>
              <a:gd name="T48" fmla="*/ 24 w 772"/>
              <a:gd name="T49" fmla="*/ 254 h 772"/>
              <a:gd name="T50" fmla="*/ 47 w 772"/>
              <a:gd name="T51" fmla="*/ 202 h 772"/>
              <a:gd name="T52" fmla="*/ 77 w 772"/>
              <a:gd name="T53" fmla="*/ 155 h 772"/>
              <a:gd name="T54" fmla="*/ 113 w 772"/>
              <a:gd name="T55" fmla="*/ 113 h 772"/>
              <a:gd name="T56" fmla="*/ 156 w 772"/>
              <a:gd name="T57" fmla="*/ 76 h 772"/>
              <a:gd name="T58" fmla="*/ 203 w 772"/>
              <a:gd name="T59" fmla="*/ 47 h 772"/>
              <a:gd name="T60" fmla="*/ 254 w 772"/>
              <a:gd name="T61" fmla="*/ 24 h 772"/>
              <a:gd name="T62" fmla="*/ 309 w 772"/>
              <a:gd name="T63" fmla="*/ 8 h 772"/>
              <a:gd name="T64" fmla="*/ 366 w 772"/>
              <a:gd name="T65" fmla="*/ 1 h 772"/>
              <a:gd name="T66" fmla="*/ 406 w 772"/>
              <a:gd name="T67" fmla="*/ 1 h 772"/>
              <a:gd name="T68" fmla="*/ 465 w 772"/>
              <a:gd name="T69" fmla="*/ 8 h 772"/>
              <a:gd name="T70" fmla="*/ 519 w 772"/>
              <a:gd name="T71" fmla="*/ 24 h 772"/>
              <a:gd name="T72" fmla="*/ 571 w 772"/>
              <a:gd name="T73" fmla="*/ 47 h 772"/>
              <a:gd name="T74" fmla="*/ 618 w 772"/>
              <a:gd name="T75" fmla="*/ 76 h 772"/>
              <a:gd name="T76" fmla="*/ 659 w 772"/>
              <a:gd name="T77" fmla="*/ 113 h 772"/>
              <a:gd name="T78" fmla="*/ 696 w 772"/>
              <a:gd name="T79" fmla="*/ 155 h 772"/>
              <a:gd name="T80" fmla="*/ 725 w 772"/>
              <a:gd name="T81" fmla="*/ 202 h 772"/>
              <a:gd name="T82" fmla="*/ 749 w 772"/>
              <a:gd name="T83" fmla="*/ 254 h 772"/>
              <a:gd name="T84" fmla="*/ 764 w 772"/>
              <a:gd name="T85" fmla="*/ 309 h 772"/>
              <a:gd name="T86" fmla="*/ 772 w 772"/>
              <a:gd name="T87" fmla="*/ 366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2" h="772">
                <a:moveTo>
                  <a:pt x="772" y="385"/>
                </a:moveTo>
                <a:lnTo>
                  <a:pt x="772" y="385"/>
                </a:lnTo>
                <a:lnTo>
                  <a:pt x="772" y="406"/>
                </a:lnTo>
                <a:lnTo>
                  <a:pt x="770" y="425"/>
                </a:lnTo>
                <a:lnTo>
                  <a:pt x="768" y="445"/>
                </a:lnTo>
                <a:lnTo>
                  <a:pt x="764" y="463"/>
                </a:lnTo>
                <a:lnTo>
                  <a:pt x="760" y="482"/>
                </a:lnTo>
                <a:lnTo>
                  <a:pt x="755" y="501"/>
                </a:lnTo>
                <a:lnTo>
                  <a:pt x="749" y="518"/>
                </a:lnTo>
                <a:lnTo>
                  <a:pt x="743" y="536"/>
                </a:lnTo>
                <a:lnTo>
                  <a:pt x="735" y="553"/>
                </a:lnTo>
                <a:lnTo>
                  <a:pt x="725" y="569"/>
                </a:lnTo>
                <a:lnTo>
                  <a:pt x="716" y="585"/>
                </a:lnTo>
                <a:lnTo>
                  <a:pt x="706" y="601"/>
                </a:lnTo>
                <a:lnTo>
                  <a:pt x="696" y="616"/>
                </a:lnTo>
                <a:lnTo>
                  <a:pt x="684" y="631"/>
                </a:lnTo>
                <a:lnTo>
                  <a:pt x="672" y="645"/>
                </a:lnTo>
                <a:lnTo>
                  <a:pt x="659" y="659"/>
                </a:lnTo>
                <a:lnTo>
                  <a:pt x="646" y="671"/>
                </a:lnTo>
                <a:lnTo>
                  <a:pt x="632" y="684"/>
                </a:lnTo>
                <a:lnTo>
                  <a:pt x="618" y="695"/>
                </a:lnTo>
                <a:lnTo>
                  <a:pt x="602" y="706"/>
                </a:lnTo>
                <a:lnTo>
                  <a:pt x="587" y="716"/>
                </a:lnTo>
                <a:lnTo>
                  <a:pt x="571" y="725"/>
                </a:lnTo>
                <a:lnTo>
                  <a:pt x="554" y="734"/>
                </a:lnTo>
                <a:lnTo>
                  <a:pt x="537" y="741"/>
                </a:lnTo>
                <a:lnTo>
                  <a:pt x="519" y="748"/>
                </a:lnTo>
                <a:lnTo>
                  <a:pt x="501" y="755"/>
                </a:lnTo>
                <a:lnTo>
                  <a:pt x="483" y="759"/>
                </a:lnTo>
                <a:lnTo>
                  <a:pt x="465" y="764"/>
                </a:lnTo>
                <a:lnTo>
                  <a:pt x="445" y="767"/>
                </a:lnTo>
                <a:lnTo>
                  <a:pt x="426" y="770"/>
                </a:lnTo>
                <a:lnTo>
                  <a:pt x="406" y="771"/>
                </a:lnTo>
                <a:lnTo>
                  <a:pt x="387" y="772"/>
                </a:lnTo>
                <a:lnTo>
                  <a:pt x="387" y="772"/>
                </a:lnTo>
                <a:lnTo>
                  <a:pt x="366" y="771"/>
                </a:lnTo>
                <a:lnTo>
                  <a:pt x="347" y="770"/>
                </a:lnTo>
                <a:lnTo>
                  <a:pt x="327" y="767"/>
                </a:lnTo>
                <a:lnTo>
                  <a:pt x="309" y="764"/>
                </a:lnTo>
                <a:lnTo>
                  <a:pt x="289" y="759"/>
                </a:lnTo>
                <a:lnTo>
                  <a:pt x="271" y="755"/>
                </a:lnTo>
                <a:lnTo>
                  <a:pt x="254" y="748"/>
                </a:lnTo>
                <a:lnTo>
                  <a:pt x="236" y="741"/>
                </a:lnTo>
                <a:lnTo>
                  <a:pt x="220" y="734"/>
                </a:lnTo>
                <a:lnTo>
                  <a:pt x="203" y="725"/>
                </a:lnTo>
                <a:lnTo>
                  <a:pt x="186" y="716"/>
                </a:lnTo>
                <a:lnTo>
                  <a:pt x="170" y="706"/>
                </a:lnTo>
                <a:lnTo>
                  <a:pt x="156" y="695"/>
                </a:lnTo>
                <a:lnTo>
                  <a:pt x="141" y="684"/>
                </a:lnTo>
                <a:lnTo>
                  <a:pt x="127" y="671"/>
                </a:lnTo>
                <a:lnTo>
                  <a:pt x="113" y="659"/>
                </a:lnTo>
                <a:lnTo>
                  <a:pt x="101" y="645"/>
                </a:lnTo>
                <a:lnTo>
                  <a:pt x="88" y="631"/>
                </a:lnTo>
                <a:lnTo>
                  <a:pt x="77" y="616"/>
                </a:lnTo>
                <a:lnTo>
                  <a:pt x="66" y="601"/>
                </a:lnTo>
                <a:lnTo>
                  <a:pt x="56" y="585"/>
                </a:lnTo>
                <a:lnTo>
                  <a:pt x="47" y="569"/>
                </a:lnTo>
                <a:lnTo>
                  <a:pt x="39" y="553"/>
                </a:lnTo>
                <a:lnTo>
                  <a:pt x="31" y="536"/>
                </a:lnTo>
                <a:lnTo>
                  <a:pt x="24" y="518"/>
                </a:lnTo>
                <a:lnTo>
                  <a:pt x="18" y="501"/>
                </a:lnTo>
                <a:lnTo>
                  <a:pt x="13" y="482"/>
                </a:lnTo>
                <a:lnTo>
                  <a:pt x="8" y="463"/>
                </a:lnTo>
                <a:lnTo>
                  <a:pt x="5" y="445"/>
                </a:lnTo>
                <a:lnTo>
                  <a:pt x="2" y="425"/>
                </a:lnTo>
                <a:lnTo>
                  <a:pt x="1" y="406"/>
                </a:lnTo>
                <a:lnTo>
                  <a:pt x="0" y="385"/>
                </a:lnTo>
                <a:lnTo>
                  <a:pt x="0" y="385"/>
                </a:lnTo>
                <a:lnTo>
                  <a:pt x="1" y="366"/>
                </a:lnTo>
                <a:lnTo>
                  <a:pt x="2" y="346"/>
                </a:lnTo>
                <a:lnTo>
                  <a:pt x="5" y="327"/>
                </a:lnTo>
                <a:lnTo>
                  <a:pt x="8" y="309"/>
                </a:lnTo>
                <a:lnTo>
                  <a:pt x="13" y="289"/>
                </a:lnTo>
                <a:lnTo>
                  <a:pt x="18" y="271"/>
                </a:lnTo>
                <a:lnTo>
                  <a:pt x="24" y="254"/>
                </a:lnTo>
                <a:lnTo>
                  <a:pt x="31" y="235"/>
                </a:lnTo>
                <a:lnTo>
                  <a:pt x="39" y="218"/>
                </a:lnTo>
                <a:lnTo>
                  <a:pt x="47" y="202"/>
                </a:lnTo>
                <a:lnTo>
                  <a:pt x="56" y="186"/>
                </a:lnTo>
                <a:lnTo>
                  <a:pt x="66" y="170"/>
                </a:lnTo>
                <a:lnTo>
                  <a:pt x="77" y="155"/>
                </a:lnTo>
                <a:lnTo>
                  <a:pt x="88" y="140"/>
                </a:lnTo>
                <a:lnTo>
                  <a:pt x="101" y="127"/>
                </a:lnTo>
                <a:lnTo>
                  <a:pt x="113" y="113"/>
                </a:lnTo>
                <a:lnTo>
                  <a:pt x="127" y="100"/>
                </a:lnTo>
                <a:lnTo>
                  <a:pt x="141" y="88"/>
                </a:lnTo>
                <a:lnTo>
                  <a:pt x="156" y="76"/>
                </a:lnTo>
                <a:lnTo>
                  <a:pt x="170" y="66"/>
                </a:lnTo>
                <a:lnTo>
                  <a:pt x="186" y="56"/>
                </a:lnTo>
                <a:lnTo>
                  <a:pt x="203" y="47"/>
                </a:lnTo>
                <a:lnTo>
                  <a:pt x="220" y="37"/>
                </a:lnTo>
                <a:lnTo>
                  <a:pt x="236" y="31"/>
                </a:lnTo>
                <a:lnTo>
                  <a:pt x="254" y="24"/>
                </a:lnTo>
                <a:lnTo>
                  <a:pt x="271" y="17"/>
                </a:lnTo>
                <a:lnTo>
                  <a:pt x="289" y="12"/>
                </a:lnTo>
                <a:lnTo>
                  <a:pt x="309" y="8"/>
                </a:lnTo>
                <a:lnTo>
                  <a:pt x="327" y="4"/>
                </a:lnTo>
                <a:lnTo>
                  <a:pt x="347" y="2"/>
                </a:lnTo>
                <a:lnTo>
                  <a:pt x="366" y="1"/>
                </a:lnTo>
                <a:lnTo>
                  <a:pt x="387" y="0"/>
                </a:lnTo>
                <a:lnTo>
                  <a:pt x="387" y="0"/>
                </a:lnTo>
                <a:lnTo>
                  <a:pt x="406" y="1"/>
                </a:lnTo>
                <a:lnTo>
                  <a:pt x="426" y="2"/>
                </a:lnTo>
                <a:lnTo>
                  <a:pt x="445" y="4"/>
                </a:lnTo>
                <a:lnTo>
                  <a:pt x="465" y="8"/>
                </a:lnTo>
                <a:lnTo>
                  <a:pt x="483" y="12"/>
                </a:lnTo>
                <a:lnTo>
                  <a:pt x="501" y="17"/>
                </a:lnTo>
                <a:lnTo>
                  <a:pt x="519" y="24"/>
                </a:lnTo>
                <a:lnTo>
                  <a:pt x="537" y="31"/>
                </a:lnTo>
                <a:lnTo>
                  <a:pt x="554" y="37"/>
                </a:lnTo>
                <a:lnTo>
                  <a:pt x="571" y="47"/>
                </a:lnTo>
                <a:lnTo>
                  <a:pt x="587" y="56"/>
                </a:lnTo>
                <a:lnTo>
                  <a:pt x="602" y="66"/>
                </a:lnTo>
                <a:lnTo>
                  <a:pt x="618" y="76"/>
                </a:lnTo>
                <a:lnTo>
                  <a:pt x="632" y="88"/>
                </a:lnTo>
                <a:lnTo>
                  <a:pt x="646" y="100"/>
                </a:lnTo>
                <a:lnTo>
                  <a:pt x="659" y="113"/>
                </a:lnTo>
                <a:lnTo>
                  <a:pt x="672" y="127"/>
                </a:lnTo>
                <a:lnTo>
                  <a:pt x="684" y="140"/>
                </a:lnTo>
                <a:lnTo>
                  <a:pt x="696" y="155"/>
                </a:lnTo>
                <a:lnTo>
                  <a:pt x="706" y="170"/>
                </a:lnTo>
                <a:lnTo>
                  <a:pt x="716" y="186"/>
                </a:lnTo>
                <a:lnTo>
                  <a:pt x="725" y="202"/>
                </a:lnTo>
                <a:lnTo>
                  <a:pt x="735" y="218"/>
                </a:lnTo>
                <a:lnTo>
                  <a:pt x="743" y="235"/>
                </a:lnTo>
                <a:lnTo>
                  <a:pt x="749" y="254"/>
                </a:lnTo>
                <a:lnTo>
                  <a:pt x="755" y="271"/>
                </a:lnTo>
                <a:lnTo>
                  <a:pt x="760" y="289"/>
                </a:lnTo>
                <a:lnTo>
                  <a:pt x="764" y="309"/>
                </a:lnTo>
                <a:lnTo>
                  <a:pt x="768" y="327"/>
                </a:lnTo>
                <a:lnTo>
                  <a:pt x="770" y="346"/>
                </a:lnTo>
                <a:lnTo>
                  <a:pt x="772" y="366"/>
                </a:lnTo>
                <a:lnTo>
                  <a:pt x="772" y="385"/>
                </a:lnTo>
                <a:lnTo>
                  <a:pt x="772" y="385"/>
                </a:lnTo>
                <a:close/>
              </a:path>
            </a:pathLst>
          </a:custGeom>
          <a:solidFill>
            <a:schemeClr val="bg2">
              <a:alpha val="10001"/>
            </a:schemeClr>
          </a:solidFill>
          <a:ln w="101600">
            <a:solidFill>
              <a:srgbClr val="2F2F2F"/>
            </a:solidFill>
            <a:prstDash val="solid"/>
            <a:round/>
          </a:ln>
        </p:spPr>
        <p:txBody>
          <a:bodyPr/>
          <a:lstStyle/>
          <a:p>
            <a:pPr algn="ctr" fontAlgn="base" latinLnBrk="1">
              <a:spcBef>
                <a:spcPct val="0"/>
              </a:spcBef>
              <a:spcAft>
                <a:spcPct val="0"/>
              </a:spcAft>
            </a:pPr>
            <a:endParaRPr kumimoji="1" lang="zh-CN" altLang="en-US" sz="2400" smtClean="0">
              <a:solidFill>
                <a:srgbClr val="000000"/>
              </a:solidFill>
            </a:endParaRPr>
          </a:p>
        </p:txBody>
      </p:sp>
      <p:sp>
        <p:nvSpPr>
          <p:cNvPr id="17418" name="Freeform 10"/>
          <p:cNvSpPr/>
          <p:nvPr/>
        </p:nvSpPr>
        <p:spPr bwMode="auto">
          <a:xfrm>
            <a:off x="3706284" y="2806701"/>
            <a:ext cx="1634067" cy="1223963"/>
          </a:xfrm>
          <a:custGeom>
            <a:avLst/>
            <a:gdLst>
              <a:gd name="T0" fmla="*/ 771 w 772"/>
              <a:gd name="T1" fmla="*/ 405 h 771"/>
              <a:gd name="T2" fmla="*/ 764 w 772"/>
              <a:gd name="T3" fmla="*/ 463 h 771"/>
              <a:gd name="T4" fmla="*/ 748 w 772"/>
              <a:gd name="T5" fmla="*/ 518 h 771"/>
              <a:gd name="T6" fmla="*/ 725 w 772"/>
              <a:gd name="T7" fmla="*/ 569 h 771"/>
              <a:gd name="T8" fmla="*/ 696 w 772"/>
              <a:gd name="T9" fmla="*/ 616 h 771"/>
              <a:gd name="T10" fmla="*/ 659 w 772"/>
              <a:gd name="T11" fmla="*/ 657 h 771"/>
              <a:gd name="T12" fmla="*/ 617 w 772"/>
              <a:gd name="T13" fmla="*/ 694 h 771"/>
              <a:gd name="T14" fmla="*/ 570 w 772"/>
              <a:gd name="T15" fmla="*/ 725 h 771"/>
              <a:gd name="T16" fmla="*/ 518 w 772"/>
              <a:gd name="T17" fmla="*/ 748 h 771"/>
              <a:gd name="T18" fmla="*/ 463 w 772"/>
              <a:gd name="T19" fmla="*/ 763 h 771"/>
              <a:gd name="T20" fmla="*/ 406 w 772"/>
              <a:gd name="T21" fmla="*/ 771 h 771"/>
              <a:gd name="T22" fmla="*/ 366 w 772"/>
              <a:gd name="T23" fmla="*/ 771 h 771"/>
              <a:gd name="T24" fmla="*/ 308 w 772"/>
              <a:gd name="T25" fmla="*/ 763 h 771"/>
              <a:gd name="T26" fmla="*/ 253 w 772"/>
              <a:gd name="T27" fmla="*/ 748 h 771"/>
              <a:gd name="T28" fmla="*/ 201 w 772"/>
              <a:gd name="T29" fmla="*/ 725 h 771"/>
              <a:gd name="T30" fmla="*/ 154 w 772"/>
              <a:gd name="T31" fmla="*/ 694 h 771"/>
              <a:gd name="T32" fmla="*/ 113 w 772"/>
              <a:gd name="T33" fmla="*/ 657 h 771"/>
              <a:gd name="T34" fmla="*/ 77 w 772"/>
              <a:gd name="T35" fmla="*/ 616 h 771"/>
              <a:gd name="T36" fmla="*/ 47 w 772"/>
              <a:gd name="T37" fmla="*/ 569 h 771"/>
              <a:gd name="T38" fmla="*/ 23 w 772"/>
              <a:gd name="T39" fmla="*/ 518 h 771"/>
              <a:gd name="T40" fmla="*/ 8 w 772"/>
              <a:gd name="T41" fmla="*/ 463 h 771"/>
              <a:gd name="T42" fmla="*/ 0 w 772"/>
              <a:gd name="T43" fmla="*/ 405 h 771"/>
              <a:gd name="T44" fmla="*/ 0 w 772"/>
              <a:gd name="T45" fmla="*/ 366 h 771"/>
              <a:gd name="T46" fmla="*/ 8 w 772"/>
              <a:gd name="T47" fmla="*/ 307 h 771"/>
              <a:gd name="T48" fmla="*/ 23 w 772"/>
              <a:gd name="T49" fmla="*/ 252 h 771"/>
              <a:gd name="T50" fmla="*/ 47 w 772"/>
              <a:gd name="T51" fmla="*/ 201 h 771"/>
              <a:gd name="T52" fmla="*/ 77 w 772"/>
              <a:gd name="T53" fmla="*/ 154 h 771"/>
              <a:gd name="T54" fmla="*/ 113 w 772"/>
              <a:gd name="T55" fmla="*/ 112 h 771"/>
              <a:gd name="T56" fmla="*/ 154 w 772"/>
              <a:gd name="T57" fmla="*/ 76 h 771"/>
              <a:gd name="T58" fmla="*/ 201 w 772"/>
              <a:gd name="T59" fmla="*/ 45 h 771"/>
              <a:gd name="T60" fmla="*/ 253 w 772"/>
              <a:gd name="T61" fmla="*/ 22 h 771"/>
              <a:gd name="T62" fmla="*/ 308 w 772"/>
              <a:gd name="T63" fmla="*/ 6 h 771"/>
              <a:gd name="T64" fmla="*/ 366 w 772"/>
              <a:gd name="T65" fmla="*/ 0 h 771"/>
              <a:gd name="T66" fmla="*/ 406 w 772"/>
              <a:gd name="T67" fmla="*/ 0 h 771"/>
              <a:gd name="T68" fmla="*/ 463 w 772"/>
              <a:gd name="T69" fmla="*/ 6 h 771"/>
              <a:gd name="T70" fmla="*/ 518 w 772"/>
              <a:gd name="T71" fmla="*/ 22 h 771"/>
              <a:gd name="T72" fmla="*/ 570 w 772"/>
              <a:gd name="T73" fmla="*/ 45 h 771"/>
              <a:gd name="T74" fmla="*/ 617 w 772"/>
              <a:gd name="T75" fmla="*/ 76 h 771"/>
              <a:gd name="T76" fmla="*/ 659 w 772"/>
              <a:gd name="T77" fmla="*/ 112 h 771"/>
              <a:gd name="T78" fmla="*/ 696 w 772"/>
              <a:gd name="T79" fmla="*/ 154 h 771"/>
              <a:gd name="T80" fmla="*/ 725 w 772"/>
              <a:gd name="T81" fmla="*/ 201 h 771"/>
              <a:gd name="T82" fmla="*/ 748 w 772"/>
              <a:gd name="T83" fmla="*/ 252 h 771"/>
              <a:gd name="T84" fmla="*/ 764 w 772"/>
              <a:gd name="T85" fmla="*/ 307 h 771"/>
              <a:gd name="T86" fmla="*/ 771 w 772"/>
              <a:gd name="T87" fmla="*/ 366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2" h="771">
                <a:moveTo>
                  <a:pt x="772" y="385"/>
                </a:moveTo>
                <a:lnTo>
                  <a:pt x="772" y="385"/>
                </a:lnTo>
                <a:lnTo>
                  <a:pt x="771" y="405"/>
                </a:lnTo>
                <a:lnTo>
                  <a:pt x="770" y="424"/>
                </a:lnTo>
                <a:lnTo>
                  <a:pt x="768" y="443"/>
                </a:lnTo>
                <a:lnTo>
                  <a:pt x="764" y="463"/>
                </a:lnTo>
                <a:lnTo>
                  <a:pt x="760" y="481"/>
                </a:lnTo>
                <a:lnTo>
                  <a:pt x="754" y="500"/>
                </a:lnTo>
                <a:lnTo>
                  <a:pt x="748" y="518"/>
                </a:lnTo>
                <a:lnTo>
                  <a:pt x="741" y="535"/>
                </a:lnTo>
                <a:lnTo>
                  <a:pt x="733" y="552"/>
                </a:lnTo>
                <a:lnTo>
                  <a:pt x="725" y="569"/>
                </a:lnTo>
                <a:lnTo>
                  <a:pt x="716" y="585"/>
                </a:lnTo>
                <a:lnTo>
                  <a:pt x="706" y="601"/>
                </a:lnTo>
                <a:lnTo>
                  <a:pt x="696" y="616"/>
                </a:lnTo>
                <a:lnTo>
                  <a:pt x="684" y="631"/>
                </a:lnTo>
                <a:lnTo>
                  <a:pt x="672" y="645"/>
                </a:lnTo>
                <a:lnTo>
                  <a:pt x="659" y="657"/>
                </a:lnTo>
                <a:lnTo>
                  <a:pt x="645" y="671"/>
                </a:lnTo>
                <a:lnTo>
                  <a:pt x="632" y="683"/>
                </a:lnTo>
                <a:lnTo>
                  <a:pt x="617" y="694"/>
                </a:lnTo>
                <a:lnTo>
                  <a:pt x="602" y="706"/>
                </a:lnTo>
                <a:lnTo>
                  <a:pt x="586" y="715"/>
                </a:lnTo>
                <a:lnTo>
                  <a:pt x="570" y="725"/>
                </a:lnTo>
                <a:lnTo>
                  <a:pt x="554" y="733"/>
                </a:lnTo>
                <a:lnTo>
                  <a:pt x="537" y="741"/>
                </a:lnTo>
                <a:lnTo>
                  <a:pt x="518" y="748"/>
                </a:lnTo>
                <a:lnTo>
                  <a:pt x="501" y="754"/>
                </a:lnTo>
                <a:lnTo>
                  <a:pt x="483" y="759"/>
                </a:lnTo>
                <a:lnTo>
                  <a:pt x="463" y="763"/>
                </a:lnTo>
                <a:lnTo>
                  <a:pt x="445" y="766"/>
                </a:lnTo>
                <a:lnTo>
                  <a:pt x="426" y="770"/>
                </a:lnTo>
                <a:lnTo>
                  <a:pt x="406" y="771"/>
                </a:lnTo>
                <a:lnTo>
                  <a:pt x="386" y="771"/>
                </a:lnTo>
                <a:lnTo>
                  <a:pt x="386" y="771"/>
                </a:lnTo>
                <a:lnTo>
                  <a:pt x="366" y="771"/>
                </a:lnTo>
                <a:lnTo>
                  <a:pt x="347" y="770"/>
                </a:lnTo>
                <a:lnTo>
                  <a:pt x="327" y="766"/>
                </a:lnTo>
                <a:lnTo>
                  <a:pt x="308" y="763"/>
                </a:lnTo>
                <a:lnTo>
                  <a:pt x="290" y="759"/>
                </a:lnTo>
                <a:lnTo>
                  <a:pt x="271" y="754"/>
                </a:lnTo>
                <a:lnTo>
                  <a:pt x="253" y="748"/>
                </a:lnTo>
                <a:lnTo>
                  <a:pt x="236" y="741"/>
                </a:lnTo>
                <a:lnTo>
                  <a:pt x="219" y="733"/>
                </a:lnTo>
                <a:lnTo>
                  <a:pt x="201" y="725"/>
                </a:lnTo>
                <a:lnTo>
                  <a:pt x="185" y="715"/>
                </a:lnTo>
                <a:lnTo>
                  <a:pt x="171" y="706"/>
                </a:lnTo>
                <a:lnTo>
                  <a:pt x="154" y="694"/>
                </a:lnTo>
                <a:lnTo>
                  <a:pt x="141" y="683"/>
                </a:lnTo>
                <a:lnTo>
                  <a:pt x="126" y="671"/>
                </a:lnTo>
                <a:lnTo>
                  <a:pt x="113" y="657"/>
                </a:lnTo>
                <a:lnTo>
                  <a:pt x="101" y="645"/>
                </a:lnTo>
                <a:lnTo>
                  <a:pt x="88" y="631"/>
                </a:lnTo>
                <a:lnTo>
                  <a:pt x="77" y="616"/>
                </a:lnTo>
                <a:lnTo>
                  <a:pt x="66" y="601"/>
                </a:lnTo>
                <a:lnTo>
                  <a:pt x="56" y="585"/>
                </a:lnTo>
                <a:lnTo>
                  <a:pt x="47" y="569"/>
                </a:lnTo>
                <a:lnTo>
                  <a:pt x="38" y="552"/>
                </a:lnTo>
                <a:lnTo>
                  <a:pt x="30" y="535"/>
                </a:lnTo>
                <a:lnTo>
                  <a:pt x="23" y="518"/>
                </a:lnTo>
                <a:lnTo>
                  <a:pt x="17" y="500"/>
                </a:lnTo>
                <a:lnTo>
                  <a:pt x="13" y="481"/>
                </a:lnTo>
                <a:lnTo>
                  <a:pt x="8" y="463"/>
                </a:lnTo>
                <a:lnTo>
                  <a:pt x="5" y="443"/>
                </a:lnTo>
                <a:lnTo>
                  <a:pt x="2" y="424"/>
                </a:lnTo>
                <a:lnTo>
                  <a:pt x="0" y="405"/>
                </a:lnTo>
                <a:lnTo>
                  <a:pt x="0" y="385"/>
                </a:lnTo>
                <a:lnTo>
                  <a:pt x="0" y="385"/>
                </a:lnTo>
                <a:lnTo>
                  <a:pt x="0" y="366"/>
                </a:lnTo>
                <a:lnTo>
                  <a:pt x="2" y="345"/>
                </a:lnTo>
                <a:lnTo>
                  <a:pt x="5" y="327"/>
                </a:lnTo>
                <a:lnTo>
                  <a:pt x="8" y="307"/>
                </a:lnTo>
                <a:lnTo>
                  <a:pt x="13" y="289"/>
                </a:lnTo>
                <a:lnTo>
                  <a:pt x="17" y="271"/>
                </a:lnTo>
                <a:lnTo>
                  <a:pt x="23" y="252"/>
                </a:lnTo>
                <a:lnTo>
                  <a:pt x="30" y="235"/>
                </a:lnTo>
                <a:lnTo>
                  <a:pt x="38" y="218"/>
                </a:lnTo>
                <a:lnTo>
                  <a:pt x="47" y="201"/>
                </a:lnTo>
                <a:lnTo>
                  <a:pt x="56" y="185"/>
                </a:lnTo>
                <a:lnTo>
                  <a:pt x="66" y="169"/>
                </a:lnTo>
                <a:lnTo>
                  <a:pt x="77" y="154"/>
                </a:lnTo>
                <a:lnTo>
                  <a:pt x="88" y="139"/>
                </a:lnTo>
                <a:lnTo>
                  <a:pt x="101" y="125"/>
                </a:lnTo>
                <a:lnTo>
                  <a:pt x="113" y="112"/>
                </a:lnTo>
                <a:lnTo>
                  <a:pt x="126" y="99"/>
                </a:lnTo>
                <a:lnTo>
                  <a:pt x="141" y="88"/>
                </a:lnTo>
                <a:lnTo>
                  <a:pt x="154" y="76"/>
                </a:lnTo>
                <a:lnTo>
                  <a:pt x="171" y="65"/>
                </a:lnTo>
                <a:lnTo>
                  <a:pt x="185" y="54"/>
                </a:lnTo>
                <a:lnTo>
                  <a:pt x="201" y="45"/>
                </a:lnTo>
                <a:lnTo>
                  <a:pt x="219" y="37"/>
                </a:lnTo>
                <a:lnTo>
                  <a:pt x="236" y="29"/>
                </a:lnTo>
                <a:lnTo>
                  <a:pt x="253" y="22"/>
                </a:lnTo>
                <a:lnTo>
                  <a:pt x="271" y="17"/>
                </a:lnTo>
                <a:lnTo>
                  <a:pt x="290" y="11"/>
                </a:lnTo>
                <a:lnTo>
                  <a:pt x="308" y="6"/>
                </a:lnTo>
                <a:lnTo>
                  <a:pt x="327" y="3"/>
                </a:lnTo>
                <a:lnTo>
                  <a:pt x="347" y="1"/>
                </a:lnTo>
                <a:lnTo>
                  <a:pt x="366" y="0"/>
                </a:lnTo>
                <a:lnTo>
                  <a:pt x="386" y="0"/>
                </a:lnTo>
                <a:lnTo>
                  <a:pt x="386" y="0"/>
                </a:lnTo>
                <a:lnTo>
                  <a:pt x="406" y="0"/>
                </a:lnTo>
                <a:lnTo>
                  <a:pt x="426" y="1"/>
                </a:lnTo>
                <a:lnTo>
                  <a:pt x="445" y="3"/>
                </a:lnTo>
                <a:lnTo>
                  <a:pt x="463" y="6"/>
                </a:lnTo>
                <a:lnTo>
                  <a:pt x="483" y="11"/>
                </a:lnTo>
                <a:lnTo>
                  <a:pt x="501" y="17"/>
                </a:lnTo>
                <a:lnTo>
                  <a:pt x="518" y="22"/>
                </a:lnTo>
                <a:lnTo>
                  <a:pt x="537" y="29"/>
                </a:lnTo>
                <a:lnTo>
                  <a:pt x="554" y="37"/>
                </a:lnTo>
                <a:lnTo>
                  <a:pt x="570" y="45"/>
                </a:lnTo>
                <a:lnTo>
                  <a:pt x="586" y="54"/>
                </a:lnTo>
                <a:lnTo>
                  <a:pt x="602" y="65"/>
                </a:lnTo>
                <a:lnTo>
                  <a:pt x="617" y="76"/>
                </a:lnTo>
                <a:lnTo>
                  <a:pt x="632" y="88"/>
                </a:lnTo>
                <a:lnTo>
                  <a:pt x="645" y="99"/>
                </a:lnTo>
                <a:lnTo>
                  <a:pt x="659" y="112"/>
                </a:lnTo>
                <a:lnTo>
                  <a:pt x="672" y="125"/>
                </a:lnTo>
                <a:lnTo>
                  <a:pt x="684" y="139"/>
                </a:lnTo>
                <a:lnTo>
                  <a:pt x="696" y="154"/>
                </a:lnTo>
                <a:lnTo>
                  <a:pt x="706" y="169"/>
                </a:lnTo>
                <a:lnTo>
                  <a:pt x="716" y="185"/>
                </a:lnTo>
                <a:lnTo>
                  <a:pt x="725" y="201"/>
                </a:lnTo>
                <a:lnTo>
                  <a:pt x="733" y="218"/>
                </a:lnTo>
                <a:lnTo>
                  <a:pt x="741" y="235"/>
                </a:lnTo>
                <a:lnTo>
                  <a:pt x="748" y="252"/>
                </a:lnTo>
                <a:lnTo>
                  <a:pt x="754" y="271"/>
                </a:lnTo>
                <a:lnTo>
                  <a:pt x="760" y="289"/>
                </a:lnTo>
                <a:lnTo>
                  <a:pt x="764" y="307"/>
                </a:lnTo>
                <a:lnTo>
                  <a:pt x="768" y="327"/>
                </a:lnTo>
                <a:lnTo>
                  <a:pt x="770" y="345"/>
                </a:lnTo>
                <a:lnTo>
                  <a:pt x="771" y="366"/>
                </a:lnTo>
                <a:lnTo>
                  <a:pt x="772" y="385"/>
                </a:lnTo>
                <a:lnTo>
                  <a:pt x="772" y="385"/>
                </a:lnTo>
                <a:close/>
              </a:path>
            </a:pathLst>
          </a:custGeom>
          <a:solidFill>
            <a:schemeClr val="bg2">
              <a:alpha val="20000"/>
            </a:schemeClr>
          </a:solidFill>
          <a:ln w="101600">
            <a:solidFill>
              <a:srgbClr val="2F2F2F"/>
            </a:solidFill>
            <a:prstDash val="solid"/>
            <a:round/>
          </a:ln>
        </p:spPr>
        <p:txBody>
          <a:bodyPr/>
          <a:lstStyle/>
          <a:p>
            <a:pPr algn="ctr" fontAlgn="base" latinLnBrk="1">
              <a:spcBef>
                <a:spcPct val="0"/>
              </a:spcBef>
              <a:spcAft>
                <a:spcPct val="0"/>
              </a:spcAft>
            </a:pPr>
            <a:endParaRPr kumimoji="1" lang="zh-CN" altLang="en-US" sz="2400" smtClean="0">
              <a:solidFill>
                <a:srgbClr val="000000"/>
              </a:solidFill>
            </a:endParaRPr>
          </a:p>
        </p:txBody>
      </p:sp>
      <p:sp>
        <p:nvSpPr>
          <p:cNvPr id="17419" name="Freeform 11"/>
          <p:cNvSpPr/>
          <p:nvPr/>
        </p:nvSpPr>
        <p:spPr bwMode="auto">
          <a:xfrm>
            <a:off x="4760384" y="2430464"/>
            <a:ext cx="2624667" cy="1965325"/>
          </a:xfrm>
          <a:custGeom>
            <a:avLst/>
            <a:gdLst>
              <a:gd name="T0" fmla="*/ 1195 w 1240"/>
              <a:gd name="T1" fmla="*/ 238 h 1238"/>
              <a:gd name="T2" fmla="*/ 1116 w 1240"/>
              <a:gd name="T3" fmla="*/ 190 h 1238"/>
              <a:gd name="T4" fmla="*/ 1051 w 1240"/>
              <a:gd name="T5" fmla="*/ 123 h 1238"/>
              <a:gd name="T6" fmla="*/ 1003 w 1240"/>
              <a:gd name="T7" fmla="*/ 44 h 1238"/>
              <a:gd name="T8" fmla="*/ 976 w 1240"/>
              <a:gd name="T9" fmla="*/ 29 h 1238"/>
              <a:gd name="T10" fmla="*/ 913 w 1240"/>
              <a:gd name="T11" fmla="*/ 136 h 1238"/>
              <a:gd name="T12" fmla="*/ 820 w 1240"/>
              <a:gd name="T13" fmla="*/ 215 h 1238"/>
              <a:gd name="T14" fmla="*/ 706 w 1240"/>
              <a:gd name="T15" fmla="*/ 263 h 1238"/>
              <a:gd name="T16" fmla="*/ 608 w 1240"/>
              <a:gd name="T17" fmla="*/ 272 h 1238"/>
              <a:gd name="T18" fmla="*/ 519 w 1240"/>
              <a:gd name="T19" fmla="*/ 259 h 1238"/>
              <a:gd name="T20" fmla="*/ 412 w 1240"/>
              <a:gd name="T21" fmla="*/ 213 h 1238"/>
              <a:gd name="T22" fmla="*/ 325 w 1240"/>
              <a:gd name="T23" fmla="*/ 138 h 1238"/>
              <a:gd name="T24" fmla="*/ 264 w 1240"/>
              <a:gd name="T25" fmla="*/ 40 h 1238"/>
              <a:gd name="T26" fmla="*/ 235 w 1240"/>
              <a:gd name="T27" fmla="*/ 55 h 1238"/>
              <a:gd name="T28" fmla="*/ 186 w 1240"/>
              <a:gd name="T29" fmla="*/ 130 h 1238"/>
              <a:gd name="T30" fmla="*/ 121 w 1240"/>
              <a:gd name="T31" fmla="*/ 192 h 1238"/>
              <a:gd name="T32" fmla="*/ 43 w 1240"/>
              <a:gd name="T33" fmla="*/ 238 h 1238"/>
              <a:gd name="T34" fmla="*/ 31 w 1240"/>
              <a:gd name="T35" fmla="*/ 264 h 1238"/>
              <a:gd name="T36" fmla="*/ 137 w 1240"/>
              <a:gd name="T37" fmla="*/ 327 h 1238"/>
              <a:gd name="T38" fmla="*/ 217 w 1240"/>
              <a:gd name="T39" fmla="*/ 420 h 1238"/>
              <a:gd name="T40" fmla="*/ 265 w 1240"/>
              <a:gd name="T41" fmla="*/ 535 h 1238"/>
              <a:gd name="T42" fmla="*/ 275 w 1240"/>
              <a:gd name="T43" fmla="*/ 615 h 1238"/>
              <a:gd name="T44" fmla="*/ 269 w 1240"/>
              <a:gd name="T45" fmla="*/ 693 h 1238"/>
              <a:gd name="T46" fmla="*/ 231 w 1240"/>
              <a:gd name="T47" fmla="*/ 804 h 1238"/>
              <a:gd name="T48" fmla="*/ 162 w 1240"/>
              <a:gd name="T49" fmla="*/ 897 h 1238"/>
              <a:gd name="T50" fmla="*/ 70 w 1240"/>
              <a:gd name="T51" fmla="*/ 964 h 1238"/>
              <a:gd name="T52" fmla="*/ 36 w 1240"/>
              <a:gd name="T53" fmla="*/ 996 h 1238"/>
              <a:gd name="T54" fmla="*/ 112 w 1240"/>
              <a:gd name="T55" fmla="*/ 1037 h 1238"/>
              <a:gd name="T56" fmla="*/ 177 w 1240"/>
              <a:gd name="T57" fmla="*/ 1096 h 1238"/>
              <a:gd name="T58" fmla="*/ 226 w 1240"/>
              <a:gd name="T59" fmla="*/ 1166 h 1238"/>
              <a:gd name="T60" fmla="*/ 254 w 1240"/>
              <a:gd name="T61" fmla="*/ 1225 h 1238"/>
              <a:gd name="T62" fmla="*/ 310 w 1240"/>
              <a:gd name="T63" fmla="*/ 1120 h 1238"/>
              <a:gd name="T64" fmla="*/ 396 w 1240"/>
              <a:gd name="T65" fmla="*/ 1037 h 1238"/>
              <a:gd name="T66" fmla="*/ 503 w 1240"/>
              <a:gd name="T67" fmla="*/ 984 h 1238"/>
              <a:gd name="T68" fmla="*/ 627 w 1240"/>
              <a:gd name="T69" fmla="*/ 967 h 1238"/>
              <a:gd name="T70" fmla="*/ 719 w 1240"/>
              <a:gd name="T71" fmla="*/ 980 h 1238"/>
              <a:gd name="T72" fmla="*/ 828 w 1240"/>
              <a:gd name="T73" fmla="*/ 1029 h 1238"/>
              <a:gd name="T74" fmla="*/ 916 w 1240"/>
              <a:gd name="T75" fmla="*/ 1107 h 1238"/>
              <a:gd name="T76" fmla="*/ 976 w 1240"/>
              <a:gd name="T77" fmla="*/ 1209 h 1238"/>
              <a:gd name="T78" fmla="*/ 1002 w 1240"/>
              <a:gd name="T79" fmla="*/ 1194 h 1238"/>
              <a:gd name="T80" fmla="*/ 1048 w 1240"/>
              <a:gd name="T81" fmla="*/ 1118 h 1238"/>
              <a:gd name="T82" fmla="*/ 1108 w 1240"/>
              <a:gd name="T83" fmla="*/ 1053 h 1238"/>
              <a:gd name="T84" fmla="*/ 1184 w 1240"/>
              <a:gd name="T85" fmla="*/ 1004 h 1238"/>
              <a:gd name="T86" fmla="*/ 1197 w 1240"/>
              <a:gd name="T87" fmla="*/ 976 h 1238"/>
              <a:gd name="T88" fmla="*/ 1097 w 1240"/>
              <a:gd name="T89" fmla="*/ 910 h 1238"/>
              <a:gd name="T90" fmla="*/ 1021 w 1240"/>
              <a:gd name="T91" fmla="*/ 819 h 1238"/>
              <a:gd name="T92" fmla="*/ 978 w 1240"/>
              <a:gd name="T93" fmla="*/ 707 h 1238"/>
              <a:gd name="T94" fmla="*/ 969 w 1240"/>
              <a:gd name="T95" fmla="*/ 614 h 1238"/>
              <a:gd name="T96" fmla="*/ 991 w 1240"/>
              <a:gd name="T97" fmla="*/ 493 h 1238"/>
              <a:gd name="T98" fmla="*/ 1048 w 1240"/>
              <a:gd name="T99" fmla="*/ 389 h 1238"/>
              <a:gd name="T100" fmla="*/ 1134 w 1240"/>
              <a:gd name="T101" fmla="*/ 308 h 1238"/>
              <a:gd name="T102" fmla="*/ 1240 w 1240"/>
              <a:gd name="T103" fmla="*/ 25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40" h="1238">
                <a:moveTo>
                  <a:pt x="1240" y="255"/>
                </a:moveTo>
                <a:lnTo>
                  <a:pt x="1240" y="255"/>
                </a:lnTo>
                <a:lnTo>
                  <a:pt x="1217" y="247"/>
                </a:lnTo>
                <a:lnTo>
                  <a:pt x="1195" y="238"/>
                </a:lnTo>
                <a:lnTo>
                  <a:pt x="1175" y="227"/>
                </a:lnTo>
                <a:lnTo>
                  <a:pt x="1154" y="216"/>
                </a:lnTo>
                <a:lnTo>
                  <a:pt x="1135" y="203"/>
                </a:lnTo>
                <a:lnTo>
                  <a:pt x="1116" y="190"/>
                </a:lnTo>
                <a:lnTo>
                  <a:pt x="1099" y="175"/>
                </a:lnTo>
                <a:lnTo>
                  <a:pt x="1082" y="159"/>
                </a:lnTo>
                <a:lnTo>
                  <a:pt x="1066" y="142"/>
                </a:lnTo>
                <a:lnTo>
                  <a:pt x="1051" y="123"/>
                </a:lnTo>
                <a:lnTo>
                  <a:pt x="1037" y="105"/>
                </a:lnTo>
                <a:lnTo>
                  <a:pt x="1025" y="86"/>
                </a:lnTo>
                <a:lnTo>
                  <a:pt x="1013" y="65"/>
                </a:lnTo>
                <a:lnTo>
                  <a:pt x="1003" y="44"/>
                </a:lnTo>
                <a:lnTo>
                  <a:pt x="994" y="23"/>
                </a:lnTo>
                <a:lnTo>
                  <a:pt x="987" y="0"/>
                </a:lnTo>
                <a:lnTo>
                  <a:pt x="987" y="0"/>
                </a:lnTo>
                <a:lnTo>
                  <a:pt x="976" y="29"/>
                </a:lnTo>
                <a:lnTo>
                  <a:pt x="963" y="58"/>
                </a:lnTo>
                <a:lnTo>
                  <a:pt x="948" y="86"/>
                </a:lnTo>
                <a:lnTo>
                  <a:pt x="931" y="111"/>
                </a:lnTo>
                <a:lnTo>
                  <a:pt x="913" y="136"/>
                </a:lnTo>
                <a:lnTo>
                  <a:pt x="892" y="158"/>
                </a:lnTo>
                <a:lnTo>
                  <a:pt x="869" y="179"/>
                </a:lnTo>
                <a:lnTo>
                  <a:pt x="845" y="198"/>
                </a:lnTo>
                <a:lnTo>
                  <a:pt x="820" y="215"/>
                </a:lnTo>
                <a:lnTo>
                  <a:pt x="793" y="231"/>
                </a:lnTo>
                <a:lnTo>
                  <a:pt x="765" y="243"/>
                </a:lnTo>
                <a:lnTo>
                  <a:pt x="735" y="254"/>
                </a:lnTo>
                <a:lnTo>
                  <a:pt x="706" y="263"/>
                </a:lnTo>
                <a:lnTo>
                  <a:pt x="674" y="269"/>
                </a:lnTo>
                <a:lnTo>
                  <a:pt x="642" y="272"/>
                </a:lnTo>
                <a:lnTo>
                  <a:pt x="626" y="272"/>
                </a:lnTo>
                <a:lnTo>
                  <a:pt x="608" y="272"/>
                </a:lnTo>
                <a:lnTo>
                  <a:pt x="608" y="272"/>
                </a:lnTo>
                <a:lnTo>
                  <a:pt x="579" y="271"/>
                </a:lnTo>
                <a:lnTo>
                  <a:pt x="548" y="266"/>
                </a:lnTo>
                <a:lnTo>
                  <a:pt x="519" y="259"/>
                </a:lnTo>
                <a:lnTo>
                  <a:pt x="491" y="251"/>
                </a:lnTo>
                <a:lnTo>
                  <a:pt x="463" y="240"/>
                </a:lnTo>
                <a:lnTo>
                  <a:pt x="437" y="227"/>
                </a:lnTo>
                <a:lnTo>
                  <a:pt x="412" y="213"/>
                </a:lnTo>
                <a:lnTo>
                  <a:pt x="388" y="197"/>
                </a:lnTo>
                <a:lnTo>
                  <a:pt x="366" y="178"/>
                </a:lnTo>
                <a:lnTo>
                  <a:pt x="344" y="159"/>
                </a:lnTo>
                <a:lnTo>
                  <a:pt x="325" y="138"/>
                </a:lnTo>
                <a:lnTo>
                  <a:pt x="306" y="115"/>
                </a:lnTo>
                <a:lnTo>
                  <a:pt x="290" y="91"/>
                </a:lnTo>
                <a:lnTo>
                  <a:pt x="277" y="66"/>
                </a:lnTo>
                <a:lnTo>
                  <a:pt x="264" y="40"/>
                </a:lnTo>
                <a:lnTo>
                  <a:pt x="253" y="12"/>
                </a:lnTo>
                <a:lnTo>
                  <a:pt x="253" y="12"/>
                </a:lnTo>
                <a:lnTo>
                  <a:pt x="245" y="34"/>
                </a:lnTo>
                <a:lnTo>
                  <a:pt x="235" y="55"/>
                </a:lnTo>
                <a:lnTo>
                  <a:pt x="225" y="75"/>
                </a:lnTo>
                <a:lnTo>
                  <a:pt x="213" y="94"/>
                </a:lnTo>
                <a:lnTo>
                  <a:pt x="200" y="113"/>
                </a:lnTo>
                <a:lnTo>
                  <a:pt x="186" y="130"/>
                </a:lnTo>
                <a:lnTo>
                  <a:pt x="171" y="147"/>
                </a:lnTo>
                <a:lnTo>
                  <a:pt x="155" y="163"/>
                </a:lnTo>
                <a:lnTo>
                  <a:pt x="138" y="178"/>
                </a:lnTo>
                <a:lnTo>
                  <a:pt x="121" y="192"/>
                </a:lnTo>
                <a:lnTo>
                  <a:pt x="103" y="206"/>
                </a:lnTo>
                <a:lnTo>
                  <a:pt x="83" y="217"/>
                </a:lnTo>
                <a:lnTo>
                  <a:pt x="64" y="227"/>
                </a:lnTo>
                <a:lnTo>
                  <a:pt x="43" y="238"/>
                </a:lnTo>
                <a:lnTo>
                  <a:pt x="21" y="246"/>
                </a:lnTo>
                <a:lnTo>
                  <a:pt x="0" y="254"/>
                </a:lnTo>
                <a:lnTo>
                  <a:pt x="0" y="254"/>
                </a:lnTo>
                <a:lnTo>
                  <a:pt x="31" y="264"/>
                </a:lnTo>
                <a:lnTo>
                  <a:pt x="59" y="277"/>
                </a:lnTo>
                <a:lnTo>
                  <a:pt x="87" y="291"/>
                </a:lnTo>
                <a:lnTo>
                  <a:pt x="112" y="308"/>
                </a:lnTo>
                <a:lnTo>
                  <a:pt x="137" y="327"/>
                </a:lnTo>
                <a:lnTo>
                  <a:pt x="160" y="348"/>
                </a:lnTo>
                <a:lnTo>
                  <a:pt x="181" y="370"/>
                </a:lnTo>
                <a:lnTo>
                  <a:pt x="200" y="394"/>
                </a:lnTo>
                <a:lnTo>
                  <a:pt x="217" y="420"/>
                </a:lnTo>
                <a:lnTo>
                  <a:pt x="233" y="447"/>
                </a:lnTo>
                <a:lnTo>
                  <a:pt x="246" y="476"/>
                </a:lnTo>
                <a:lnTo>
                  <a:pt x="257" y="504"/>
                </a:lnTo>
                <a:lnTo>
                  <a:pt x="265" y="535"/>
                </a:lnTo>
                <a:lnTo>
                  <a:pt x="271" y="567"/>
                </a:lnTo>
                <a:lnTo>
                  <a:pt x="273" y="583"/>
                </a:lnTo>
                <a:lnTo>
                  <a:pt x="274" y="599"/>
                </a:lnTo>
                <a:lnTo>
                  <a:pt x="275" y="615"/>
                </a:lnTo>
                <a:lnTo>
                  <a:pt x="275" y="632"/>
                </a:lnTo>
                <a:lnTo>
                  <a:pt x="275" y="632"/>
                </a:lnTo>
                <a:lnTo>
                  <a:pt x="273" y="663"/>
                </a:lnTo>
                <a:lnTo>
                  <a:pt x="269" y="693"/>
                </a:lnTo>
                <a:lnTo>
                  <a:pt x="263" y="722"/>
                </a:lnTo>
                <a:lnTo>
                  <a:pt x="254" y="750"/>
                </a:lnTo>
                <a:lnTo>
                  <a:pt x="243" y="778"/>
                </a:lnTo>
                <a:lnTo>
                  <a:pt x="231" y="804"/>
                </a:lnTo>
                <a:lnTo>
                  <a:pt x="216" y="829"/>
                </a:lnTo>
                <a:lnTo>
                  <a:pt x="200" y="853"/>
                </a:lnTo>
                <a:lnTo>
                  <a:pt x="182" y="875"/>
                </a:lnTo>
                <a:lnTo>
                  <a:pt x="162" y="897"/>
                </a:lnTo>
                <a:lnTo>
                  <a:pt x="140" y="916"/>
                </a:lnTo>
                <a:lnTo>
                  <a:pt x="118" y="934"/>
                </a:lnTo>
                <a:lnTo>
                  <a:pt x="94" y="951"/>
                </a:lnTo>
                <a:lnTo>
                  <a:pt x="70" y="964"/>
                </a:lnTo>
                <a:lnTo>
                  <a:pt x="43" y="977"/>
                </a:lnTo>
                <a:lnTo>
                  <a:pt x="16" y="988"/>
                </a:lnTo>
                <a:lnTo>
                  <a:pt x="16" y="988"/>
                </a:lnTo>
                <a:lnTo>
                  <a:pt x="36" y="996"/>
                </a:lnTo>
                <a:lnTo>
                  <a:pt x="56" y="1004"/>
                </a:lnTo>
                <a:lnTo>
                  <a:pt x="75" y="1015"/>
                </a:lnTo>
                <a:lnTo>
                  <a:pt x="95" y="1026"/>
                </a:lnTo>
                <a:lnTo>
                  <a:pt x="112" y="1037"/>
                </a:lnTo>
                <a:lnTo>
                  <a:pt x="129" y="1051"/>
                </a:lnTo>
                <a:lnTo>
                  <a:pt x="146" y="1065"/>
                </a:lnTo>
                <a:lnTo>
                  <a:pt x="162" y="1080"/>
                </a:lnTo>
                <a:lnTo>
                  <a:pt x="177" y="1096"/>
                </a:lnTo>
                <a:lnTo>
                  <a:pt x="191" y="1112"/>
                </a:lnTo>
                <a:lnTo>
                  <a:pt x="203" y="1129"/>
                </a:lnTo>
                <a:lnTo>
                  <a:pt x="216" y="1147"/>
                </a:lnTo>
                <a:lnTo>
                  <a:pt x="226" y="1166"/>
                </a:lnTo>
                <a:lnTo>
                  <a:pt x="237" y="1185"/>
                </a:lnTo>
                <a:lnTo>
                  <a:pt x="246" y="1205"/>
                </a:lnTo>
                <a:lnTo>
                  <a:pt x="254" y="1225"/>
                </a:lnTo>
                <a:lnTo>
                  <a:pt x="254" y="1225"/>
                </a:lnTo>
                <a:lnTo>
                  <a:pt x="265" y="1198"/>
                </a:lnTo>
                <a:lnTo>
                  <a:pt x="278" y="1170"/>
                </a:lnTo>
                <a:lnTo>
                  <a:pt x="293" y="1144"/>
                </a:lnTo>
                <a:lnTo>
                  <a:pt x="310" y="1120"/>
                </a:lnTo>
                <a:lnTo>
                  <a:pt x="329" y="1097"/>
                </a:lnTo>
                <a:lnTo>
                  <a:pt x="350" y="1075"/>
                </a:lnTo>
                <a:lnTo>
                  <a:pt x="373" y="1055"/>
                </a:lnTo>
                <a:lnTo>
                  <a:pt x="396" y="1037"/>
                </a:lnTo>
                <a:lnTo>
                  <a:pt x="421" y="1020"/>
                </a:lnTo>
                <a:lnTo>
                  <a:pt x="447" y="1007"/>
                </a:lnTo>
                <a:lnTo>
                  <a:pt x="475" y="994"/>
                </a:lnTo>
                <a:lnTo>
                  <a:pt x="503" y="984"/>
                </a:lnTo>
                <a:lnTo>
                  <a:pt x="533" y="976"/>
                </a:lnTo>
                <a:lnTo>
                  <a:pt x="564" y="970"/>
                </a:lnTo>
                <a:lnTo>
                  <a:pt x="595" y="968"/>
                </a:lnTo>
                <a:lnTo>
                  <a:pt x="627" y="967"/>
                </a:lnTo>
                <a:lnTo>
                  <a:pt x="627" y="967"/>
                </a:lnTo>
                <a:lnTo>
                  <a:pt x="659" y="969"/>
                </a:lnTo>
                <a:lnTo>
                  <a:pt x="690" y="973"/>
                </a:lnTo>
                <a:lnTo>
                  <a:pt x="719" y="980"/>
                </a:lnTo>
                <a:lnTo>
                  <a:pt x="748" y="989"/>
                </a:lnTo>
                <a:lnTo>
                  <a:pt x="775" y="1001"/>
                </a:lnTo>
                <a:lnTo>
                  <a:pt x="803" y="1013"/>
                </a:lnTo>
                <a:lnTo>
                  <a:pt x="828" y="1029"/>
                </a:lnTo>
                <a:lnTo>
                  <a:pt x="852" y="1045"/>
                </a:lnTo>
                <a:lnTo>
                  <a:pt x="875" y="1065"/>
                </a:lnTo>
                <a:lnTo>
                  <a:pt x="897" y="1086"/>
                </a:lnTo>
                <a:lnTo>
                  <a:pt x="916" y="1107"/>
                </a:lnTo>
                <a:lnTo>
                  <a:pt x="933" y="1131"/>
                </a:lnTo>
                <a:lnTo>
                  <a:pt x="949" y="1155"/>
                </a:lnTo>
                <a:lnTo>
                  <a:pt x="964" y="1182"/>
                </a:lnTo>
                <a:lnTo>
                  <a:pt x="976" y="1209"/>
                </a:lnTo>
                <a:lnTo>
                  <a:pt x="986" y="1238"/>
                </a:lnTo>
                <a:lnTo>
                  <a:pt x="986" y="1238"/>
                </a:lnTo>
                <a:lnTo>
                  <a:pt x="994" y="1216"/>
                </a:lnTo>
                <a:lnTo>
                  <a:pt x="1002" y="1194"/>
                </a:lnTo>
                <a:lnTo>
                  <a:pt x="1012" y="1175"/>
                </a:lnTo>
                <a:lnTo>
                  <a:pt x="1023" y="1154"/>
                </a:lnTo>
                <a:lnTo>
                  <a:pt x="1034" y="1136"/>
                </a:lnTo>
                <a:lnTo>
                  <a:pt x="1048" y="1118"/>
                </a:lnTo>
                <a:lnTo>
                  <a:pt x="1061" y="1100"/>
                </a:lnTo>
                <a:lnTo>
                  <a:pt x="1076" y="1083"/>
                </a:lnTo>
                <a:lnTo>
                  <a:pt x="1092" y="1068"/>
                </a:lnTo>
                <a:lnTo>
                  <a:pt x="1108" y="1053"/>
                </a:lnTo>
                <a:lnTo>
                  <a:pt x="1127" y="1040"/>
                </a:lnTo>
                <a:lnTo>
                  <a:pt x="1145" y="1027"/>
                </a:lnTo>
                <a:lnTo>
                  <a:pt x="1163" y="1015"/>
                </a:lnTo>
                <a:lnTo>
                  <a:pt x="1184" y="1004"/>
                </a:lnTo>
                <a:lnTo>
                  <a:pt x="1205" y="995"/>
                </a:lnTo>
                <a:lnTo>
                  <a:pt x="1225" y="987"/>
                </a:lnTo>
                <a:lnTo>
                  <a:pt x="1225" y="987"/>
                </a:lnTo>
                <a:lnTo>
                  <a:pt x="1197" y="976"/>
                </a:lnTo>
                <a:lnTo>
                  <a:pt x="1170" y="962"/>
                </a:lnTo>
                <a:lnTo>
                  <a:pt x="1144" y="947"/>
                </a:lnTo>
                <a:lnTo>
                  <a:pt x="1120" y="930"/>
                </a:lnTo>
                <a:lnTo>
                  <a:pt x="1097" y="910"/>
                </a:lnTo>
                <a:lnTo>
                  <a:pt x="1075" y="890"/>
                </a:lnTo>
                <a:lnTo>
                  <a:pt x="1056" y="868"/>
                </a:lnTo>
                <a:lnTo>
                  <a:pt x="1039" y="844"/>
                </a:lnTo>
                <a:lnTo>
                  <a:pt x="1021" y="819"/>
                </a:lnTo>
                <a:lnTo>
                  <a:pt x="1008" y="793"/>
                </a:lnTo>
                <a:lnTo>
                  <a:pt x="995" y="765"/>
                </a:lnTo>
                <a:lnTo>
                  <a:pt x="986" y="737"/>
                </a:lnTo>
                <a:lnTo>
                  <a:pt x="978" y="707"/>
                </a:lnTo>
                <a:lnTo>
                  <a:pt x="972" y="677"/>
                </a:lnTo>
                <a:lnTo>
                  <a:pt x="969" y="646"/>
                </a:lnTo>
                <a:lnTo>
                  <a:pt x="969" y="614"/>
                </a:lnTo>
                <a:lnTo>
                  <a:pt x="969" y="614"/>
                </a:lnTo>
                <a:lnTo>
                  <a:pt x="971" y="582"/>
                </a:lnTo>
                <a:lnTo>
                  <a:pt x="975" y="551"/>
                </a:lnTo>
                <a:lnTo>
                  <a:pt x="981" y="521"/>
                </a:lnTo>
                <a:lnTo>
                  <a:pt x="991" y="493"/>
                </a:lnTo>
                <a:lnTo>
                  <a:pt x="1002" y="465"/>
                </a:lnTo>
                <a:lnTo>
                  <a:pt x="1016" y="438"/>
                </a:lnTo>
                <a:lnTo>
                  <a:pt x="1031" y="413"/>
                </a:lnTo>
                <a:lnTo>
                  <a:pt x="1048" y="389"/>
                </a:lnTo>
                <a:lnTo>
                  <a:pt x="1067" y="366"/>
                </a:lnTo>
                <a:lnTo>
                  <a:pt x="1088" y="344"/>
                </a:lnTo>
                <a:lnTo>
                  <a:pt x="1110" y="325"/>
                </a:lnTo>
                <a:lnTo>
                  <a:pt x="1134" y="308"/>
                </a:lnTo>
                <a:lnTo>
                  <a:pt x="1158" y="290"/>
                </a:lnTo>
                <a:lnTo>
                  <a:pt x="1184" y="277"/>
                </a:lnTo>
                <a:lnTo>
                  <a:pt x="1211" y="264"/>
                </a:lnTo>
                <a:lnTo>
                  <a:pt x="1240" y="255"/>
                </a:lnTo>
                <a:lnTo>
                  <a:pt x="1240" y="255"/>
                </a:lnTo>
                <a:close/>
              </a:path>
            </a:pathLst>
          </a:custGeom>
          <a:noFill/>
          <a:ln w="101600">
            <a:solidFill>
              <a:srgbClr val="2F2F2F"/>
            </a:solidFill>
            <a:prstDash val="solid"/>
            <a:round/>
          </a:ln>
          <a:extLst>
            <a:ext uri="{909E8E84-426E-40DD-AFC4-6F175D3DCCD1}">
              <a14:hiddenFill xmlns:a14="http://schemas.microsoft.com/office/drawing/2010/main">
                <a:solidFill>
                  <a:schemeClr val="bg1">
                    <a:alpha val="10001"/>
                  </a:schemeClr>
                </a:solidFill>
              </a14:hiddenFill>
            </a:ext>
          </a:extLst>
        </p:spPr>
        <p:txBody>
          <a:bodyPr/>
          <a:lstStyle/>
          <a:p>
            <a:pPr algn="ctr" fontAlgn="base" latinLnBrk="1">
              <a:spcBef>
                <a:spcPct val="0"/>
              </a:spcBef>
              <a:spcAft>
                <a:spcPct val="0"/>
              </a:spcAft>
            </a:pPr>
            <a:endParaRPr kumimoji="1" lang="zh-CN" altLang="en-US" sz="2400" smtClean="0">
              <a:solidFill>
                <a:srgbClr val="000000"/>
              </a:solidFill>
            </a:endParaRPr>
          </a:p>
        </p:txBody>
      </p:sp>
      <p:sp>
        <p:nvSpPr>
          <p:cNvPr id="17420" name="Freeform 12"/>
          <p:cNvSpPr/>
          <p:nvPr/>
        </p:nvSpPr>
        <p:spPr bwMode="auto">
          <a:xfrm>
            <a:off x="6798733" y="2811464"/>
            <a:ext cx="1634067" cy="1223963"/>
          </a:xfrm>
          <a:custGeom>
            <a:avLst/>
            <a:gdLst>
              <a:gd name="T0" fmla="*/ 366 w 772"/>
              <a:gd name="T1" fmla="*/ 0 h 771"/>
              <a:gd name="T2" fmla="*/ 307 w 772"/>
              <a:gd name="T3" fmla="*/ 8 h 771"/>
              <a:gd name="T4" fmla="*/ 253 w 772"/>
              <a:gd name="T5" fmla="*/ 23 h 771"/>
              <a:gd name="T6" fmla="*/ 201 w 772"/>
              <a:gd name="T7" fmla="*/ 46 h 771"/>
              <a:gd name="T8" fmla="*/ 154 w 772"/>
              <a:gd name="T9" fmla="*/ 77 h 771"/>
              <a:gd name="T10" fmla="*/ 113 w 772"/>
              <a:gd name="T11" fmla="*/ 113 h 771"/>
              <a:gd name="T12" fmla="*/ 76 w 772"/>
              <a:gd name="T13" fmla="*/ 154 h 771"/>
              <a:gd name="T14" fmla="*/ 47 w 772"/>
              <a:gd name="T15" fmla="*/ 201 h 771"/>
              <a:gd name="T16" fmla="*/ 23 w 772"/>
              <a:gd name="T17" fmla="*/ 253 h 771"/>
              <a:gd name="T18" fmla="*/ 8 w 772"/>
              <a:gd name="T19" fmla="*/ 308 h 771"/>
              <a:gd name="T20" fmla="*/ 0 w 772"/>
              <a:gd name="T21" fmla="*/ 366 h 771"/>
              <a:gd name="T22" fmla="*/ 0 w 772"/>
              <a:gd name="T23" fmla="*/ 405 h 771"/>
              <a:gd name="T24" fmla="*/ 8 w 772"/>
              <a:gd name="T25" fmla="*/ 463 h 771"/>
              <a:gd name="T26" fmla="*/ 23 w 772"/>
              <a:gd name="T27" fmla="*/ 518 h 771"/>
              <a:gd name="T28" fmla="*/ 47 w 772"/>
              <a:gd name="T29" fmla="*/ 570 h 771"/>
              <a:gd name="T30" fmla="*/ 76 w 772"/>
              <a:gd name="T31" fmla="*/ 617 h 771"/>
              <a:gd name="T32" fmla="*/ 113 w 772"/>
              <a:gd name="T33" fmla="*/ 659 h 771"/>
              <a:gd name="T34" fmla="*/ 154 w 772"/>
              <a:gd name="T35" fmla="*/ 694 h 771"/>
              <a:gd name="T36" fmla="*/ 201 w 772"/>
              <a:gd name="T37" fmla="*/ 725 h 771"/>
              <a:gd name="T38" fmla="*/ 253 w 772"/>
              <a:gd name="T39" fmla="*/ 748 h 771"/>
              <a:gd name="T40" fmla="*/ 307 w 772"/>
              <a:gd name="T41" fmla="*/ 764 h 771"/>
              <a:gd name="T42" fmla="*/ 366 w 772"/>
              <a:gd name="T43" fmla="*/ 771 h 771"/>
              <a:gd name="T44" fmla="*/ 406 w 772"/>
              <a:gd name="T45" fmla="*/ 771 h 771"/>
              <a:gd name="T46" fmla="*/ 463 w 772"/>
              <a:gd name="T47" fmla="*/ 764 h 771"/>
              <a:gd name="T48" fmla="*/ 518 w 772"/>
              <a:gd name="T49" fmla="*/ 748 h 771"/>
              <a:gd name="T50" fmla="*/ 569 w 772"/>
              <a:gd name="T51" fmla="*/ 725 h 771"/>
              <a:gd name="T52" fmla="*/ 616 w 772"/>
              <a:gd name="T53" fmla="*/ 694 h 771"/>
              <a:gd name="T54" fmla="*/ 659 w 772"/>
              <a:gd name="T55" fmla="*/ 659 h 771"/>
              <a:gd name="T56" fmla="*/ 695 w 772"/>
              <a:gd name="T57" fmla="*/ 617 h 771"/>
              <a:gd name="T58" fmla="*/ 725 w 772"/>
              <a:gd name="T59" fmla="*/ 570 h 771"/>
              <a:gd name="T60" fmla="*/ 748 w 772"/>
              <a:gd name="T61" fmla="*/ 518 h 771"/>
              <a:gd name="T62" fmla="*/ 764 w 772"/>
              <a:gd name="T63" fmla="*/ 463 h 771"/>
              <a:gd name="T64" fmla="*/ 771 w 772"/>
              <a:gd name="T65" fmla="*/ 405 h 771"/>
              <a:gd name="T66" fmla="*/ 771 w 772"/>
              <a:gd name="T67" fmla="*/ 366 h 771"/>
              <a:gd name="T68" fmla="*/ 764 w 772"/>
              <a:gd name="T69" fmla="*/ 308 h 771"/>
              <a:gd name="T70" fmla="*/ 748 w 772"/>
              <a:gd name="T71" fmla="*/ 253 h 771"/>
              <a:gd name="T72" fmla="*/ 725 w 772"/>
              <a:gd name="T73" fmla="*/ 201 h 771"/>
              <a:gd name="T74" fmla="*/ 695 w 772"/>
              <a:gd name="T75" fmla="*/ 154 h 771"/>
              <a:gd name="T76" fmla="*/ 659 w 772"/>
              <a:gd name="T77" fmla="*/ 113 h 771"/>
              <a:gd name="T78" fmla="*/ 616 w 772"/>
              <a:gd name="T79" fmla="*/ 77 h 771"/>
              <a:gd name="T80" fmla="*/ 569 w 772"/>
              <a:gd name="T81" fmla="*/ 46 h 771"/>
              <a:gd name="T82" fmla="*/ 518 w 772"/>
              <a:gd name="T83" fmla="*/ 23 h 771"/>
              <a:gd name="T84" fmla="*/ 463 w 772"/>
              <a:gd name="T85" fmla="*/ 8 h 771"/>
              <a:gd name="T86" fmla="*/ 406 w 772"/>
              <a:gd name="T8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2" h="771">
                <a:moveTo>
                  <a:pt x="385" y="0"/>
                </a:moveTo>
                <a:lnTo>
                  <a:pt x="385" y="0"/>
                </a:lnTo>
                <a:lnTo>
                  <a:pt x="366" y="0"/>
                </a:lnTo>
                <a:lnTo>
                  <a:pt x="346" y="2"/>
                </a:lnTo>
                <a:lnTo>
                  <a:pt x="327" y="5"/>
                </a:lnTo>
                <a:lnTo>
                  <a:pt x="307" y="8"/>
                </a:lnTo>
                <a:lnTo>
                  <a:pt x="289" y="11"/>
                </a:lnTo>
                <a:lnTo>
                  <a:pt x="271" y="17"/>
                </a:lnTo>
                <a:lnTo>
                  <a:pt x="253" y="23"/>
                </a:lnTo>
                <a:lnTo>
                  <a:pt x="235" y="30"/>
                </a:lnTo>
                <a:lnTo>
                  <a:pt x="218" y="38"/>
                </a:lnTo>
                <a:lnTo>
                  <a:pt x="201" y="46"/>
                </a:lnTo>
                <a:lnTo>
                  <a:pt x="185" y="56"/>
                </a:lnTo>
                <a:lnTo>
                  <a:pt x="170" y="65"/>
                </a:lnTo>
                <a:lnTo>
                  <a:pt x="154" y="77"/>
                </a:lnTo>
                <a:lnTo>
                  <a:pt x="140" y="88"/>
                </a:lnTo>
                <a:lnTo>
                  <a:pt x="126" y="100"/>
                </a:lnTo>
                <a:lnTo>
                  <a:pt x="113" y="113"/>
                </a:lnTo>
                <a:lnTo>
                  <a:pt x="100" y="126"/>
                </a:lnTo>
                <a:lnTo>
                  <a:pt x="88" y="141"/>
                </a:lnTo>
                <a:lnTo>
                  <a:pt x="76" y="154"/>
                </a:lnTo>
                <a:lnTo>
                  <a:pt x="66" y="170"/>
                </a:lnTo>
                <a:lnTo>
                  <a:pt x="56" y="185"/>
                </a:lnTo>
                <a:lnTo>
                  <a:pt x="47" y="201"/>
                </a:lnTo>
                <a:lnTo>
                  <a:pt x="37" y="219"/>
                </a:lnTo>
                <a:lnTo>
                  <a:pt x="29" y="236"/>
                </a:lnTo>
                <a:lnTo>
                  <a:pt x="23" y="253"/>
                </a:lnTo>
                <a:lnTo>
                  <a:pt x="17" y="271"/>
                </a:lnTo>
                <a:lnTo>
                  <a:pt x="12" y="289"/>
                </a:lnTo>
                <a:lnTo>
                  <a:pt x="8" y="308"/>
                </a:lnTo>
                <a:lnTo>
                  <a:pt x="4" y="327"/>
                </a:lnTo>
                <a:lnTo>
                  <a:pt x="2" y="347"/>
                </a:lnTo>
                <a:lnTo>
                  <a:pt x="0" y="366"/>
                </a:lnTo>
                <a:lnTo>
                  <a:pt x="0" y="386"/>
                </a:lnTo>
                <a:lnTo>
                  <a:pt x="0" y="386"/>
                </a:lnTo>
                <a:lnTo>
                  <a:pt x="0" y="405"/>
                </a:lnTo>
                <a:lnTo>
                  <a:pt x="2" y="426"/>
                </a:lnTo>
                <a:lnTo>
                  <a:pt x="4" y="444"/>
                </a:lnTo>
                <a:lnTo>
                  <a:pt x="8" y="463"/>
                </a:lnTo>
                <a:lnTo>
                  <a:pt x="12" y="482"/>
                </a:lnTo>
                <a:lnTo>
                  <a:pt x="17" y="500"/>
                </a:lnTo>
                <a:lnTo>
                  <a:pt x="23" y="518"/>
                </a:lnTo>
                <a:lnTo>
                  <a:pt x="29" y="535"/>
                </a:lnTo>
                <a:lnTo>
                  <a:pt x="37" y="553"/>
                </a:lnTo>
                <a:lnTo>
                  <a:pt x="47" y="570"/>
                </a:lnTo>
                <a:lnTo>
                  <a:pt x="56" y="586"/>
                </a:lnTo>
                <a:lnTo>
                  <a:pt x="66" y="602"/>
                </a:lnTo>
                <a:lnTo>
                  <a:pt x="76" y="617"/>
                </a:lnTo>
                <a:lnTo>
                  <a:pt x="88" y="632"/>
                </a:lnTo>
                <a:lnTo>
                  <a:pt x="100" y="645"/>
                </a:lnTo>
                <a:lnTo>
                  <a:pt x="113" y="659"/>
                </a:lnTo>
                <a:lnTo>
                  <a:pt x="126" y="672"/>
                </a:lnTo>
                <a:lnTo>
                  <a:pt x="140" y="683"/>
                </a:lnTo>
                <a:lnTo>
                  <a:pt x="154" y="694"/>
                </a:lnTo>
                <a:lnTo>
                  <a:pt x="170" y="706"/>
                </a:lnTo>
                <a:lnTo>
                  <a:pt x="185" y="716"/>
                </a:lnTo>
                <a:lnTo>
                  <a:pt x="201" y="725"/>
                </a:lnTo>
                <a:lnTo>
                  <a:pt x="218" y="733"/>
                </a:lnTo>
                <a:lnTo>
                  <a:pt x="235" y="741"/>
                </a:lnTo>
                <a:lnTo>
                  <a:pt x="253" y="748"/>
                </a:lnTo>
                <a:lnTo>
                  <a:pt x="271" y="754"/>
                </a:lnTo>
                <a:lnTo>
                  <a:pt x="289" y="760"/>
                </a:lnTo>
                <a:lnTo>
                  <a:pt x="307" y="764"/>
                </a:lnTo>
                <a:lnTo>
                  <a:pt x="327" y="768"/>
                </a:lnTo>
                <a:lnTo>
                  <a:pt x="346" y="770"/>
                </a:lnTo>
                <a:lnTo>
                  <a:pt x="366" y="771"/>
                </a:lnTo>
                <a:lnTo>
                  <a:pt x="385" y="771"/>
                </a:lnTo>
                <a:lnTo>
                  <a:pt x="385" y="771"/>
                </a:lnTo>
                <a:lnTo>
                  <a:pt x="406" y="771"/>
                </a:lnTo>
                <a:lnTo>
                  <a:pt x="425" y="770"/>
                </a:lnTo>
                <a:lnTo>
                  <a:pt x="445" y="768"/>
                </a:lnTo>
                <a:lnTo>
                  <a:pt x="463" y="764"/>
                </a:lnTo>
                <a:lnTo>
                  <a:pt x="482" y="760"/>
                </a:lnTo>
                <a:lnTo>
                  <a:pt x="501" y="754"/>
                </a:lnTo>
                <a:lnTo>
                  <a:pt x="518" y="748"/>
                </a:lnTo>
                <a:lnTo>
                  <a:pt x="536" y="741"/>
                </a:lnTo>
                <a:lnTo>
                  <a:pt x="553" y="733"/>
                </a:lnTo>
                <a:lnTo>
                  <a:pt x="569" y="725"/>
                </a:lnTo>
                <a:lnTo>
                  <a:pt x="585" y="716"/>
                </a:lnTo>
                <a:lnTo>
                  <a:pt x="601" y="706"/>
                </a:lnTo>
                <a:lnTo>
                  <a:pt x="616" y="694"/>
                </a:lnTo>
                <a:lnTo>
                  <a:pt x="631" y="683"/>
                </a:lnTo>
                <a:lnTo>
                  <a:pt x="645" y="672"/>
                </a:lnTo>
                <a:lnTo>
                  <a:pt x="659" y="659"/>
                </a:lnTo>
                <a:lnTo>
                  <a:pt x="671" y="645"/>
                </a:lnTo>
                <a:lnTo>
                  <a:pt x="684" y="632"/>
                </a:lnTo>
                <a:lnTo>
                  <a:pt x="695" y="617"/>
                </a:lnTo>
                <a:lnTo>
                  <a:pt x="706" y="602"/>
                </a:lnTo>
                <a:lnTo>
                  <a:pt x="716" y="586"/>
                </a:lnTo>
                <a:lnTo>
                  <a:pt x="725" y="570"/>
                </a:lnTo>
                <a:lnTo>
                  <a:pt x="733" y="553"/>
                </a:lnTo>
                <a:lnTo>
                  <a:pt x="741" y="535"/>
                </a:lnTo>
                <a:lnTo>
                  <a:pt x="748" y="518"/>
                </a:lnTo>
                <a:lnTo>
                  <a:pt x="754" y="500"/>
                </a:lnTo>
                <a:lnTo>
                  <a:pt x="759" y="482"/>
                </a:lnTo>
                <a:lnTo>
                  <a:pt x="764" y="463"/>
                </a:lnTo>
                <a:lnTo>
                  <a:pt x="767" y="444"/>
                </a:lnTo>
                <a:lnTo>
                  <a:pt x="770" y="426"/>
                </a:lnTo>
                <a:lnTo>
                  <a:pt x="771" y="405"/>
                </a:lnTo>
                <a:lnTo>
                  <a:pt x="772" y="386"/>
                </a:lnTo>
                <a:lnTo>
                  <a:pt x="772" y="386"/>
                </a:lnTo>
                <a:lnTo>
                  <a:pt x="771" y="366"/>
                </a:lnTo>
                <a:lnTo>
                  <a:pt x="770" y="347"/>
                </a:lnTo>
                <a:lnTo>
                  <a:pt x="767" y="327"/>
                </a:lnTo>
                <a:lnTo>
                  <a:pt x="764" y="308"/>
                </a:lnTo>
                <a:lnTo>
                  <a:pt x="759" y="289"/>
                </a:lnTo>
                <a:lnTo>
                  <a:pt x="754" y="271"/>
                </a:lnTo>
                <a:lnTo>
                  <a:pt x="748" y="253"/>
                </a:lnTo>
                <a:lnTo>
                  <a:pt x="741" y="236"/>
                </a:lnTo>
                <a:lnTo>
                  <a:pt x="733" y="219"/>
                </a:lnTo>
                <a:lnTo>
                  <a:pt x="725" y="201"/>
                </a:lnTo>
                <a:lnTo>
                  <a:pt x="716" y="185"/>
                </a:lnTo>
                <a:lnTo>
                  <a:pt x="706" y="170"/>
                </a:lnTo>
                <a:lnTo>
                  <a:pt x="695" y="154"/>
                </a:lnTo>
                <a:lnTo>
                  <a:pt x="684" y="141"/>
                </a:lnTo>
                <a:lnTo>
                  <a:pt x="671" y="126"/>
                </a:lnTo>
                <a:lnTo>
                  <a:pt x="659" y="113"/>
                </a:lnTo>
                <a:lnTo>
                  <a:pt x="645" y="100"/>
                </a:lnTo>
                <a:lnTo>
                  <a:pt x="631" y="88"/>
                </a:lnTo>
                <a:lnTo>
                  <a:pt x="616" y="77"/>
                </a:lnTo>
                <a:lnTo>
                  <a:pt x="601" y="65"/>
                </a:lnTo>
                <a:lnTo>
                  <a:pt x="585" y="56"/>
                </a:lnTo>
                <a:lnTo>
                  <a:pt x="569" y="46"/>
                </a:lnTo>
                <a:lnTo>
                  <a:pt x="553" y="38"/>
                </a:lnTo>
                <a:lnTo>
                  <a:pt x="536" y="30"/>
                </a:lnTo>
                <a:lnTo>
                  <a:pt x="518" y="23"/>
                </a:lnTo>
                <a:lnTo>
                  <a:pt x="501" y="17"/>
                </a:lnTo>
                <a:lnTo>
                  <a:pt x="482" y="11"/>
                </a:lnTo>
                <a:lnTo>
                  <a:pt x="463" y="8"/>
                </a:lnTo>
                <a:lnTo>
                  <a:pt x="445" y="5"/>
                </a:lnTo>
                <a:lnTo>
                  <a:pt x="425" y="2"/>
                </a:lnTo>
                <a:lnTo>
                  <a:pt x="406" y="0"/>
                </a:lnTo>
                <a:lnTo>
                  <a:pt x="385" y="0"/>
                </a:lnTo>
                <a:lnTo>
                  <a:pt x="385" y="0"/>
                </a:lnTo>
                <a:close/>
              </a:path>
            </a:pathLst>
          </a:custGeom>
          <a:solidFill>
            <a:srgbClr val="FDB602">
              <a:alpha val="30000"/>
            </a:srgbClr>
          </a:solidFill>
          <a:ln w="114300" cap="flat" cmpd="sng">
            <a:solidFill>
              <a:srgbClr val="F7B60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fontAlgn="base" latinLnBrk="1">
              <a:spcBef>
                <a:spcPct val="0"/>
              </a:spcBef>
              <a:spcAft>
                <a:spcPct val="0"/>
              </a:spcAft>
            </a:pPr>
            <a:endParaRPr kumimoji="1" lang="zh-CN" altLang="en-US" sz="2400" smtClean="0">
              <a:solidFill>
                <a:srgbClr val="000000"/>
              </a:solidFill>
            </a:endParaRPr>
          </a:p>
        </p:txBody>
      </p:sp>
      <p:sp>
        <p:nvSpPr>
          <p:cNvPr id="17421" name="Freeform 13"/>
          <p:cNvSpPr/>
          <p:nvPr/>
        </p:nvSpPr>
        <p:spPr bwMode="auto">
          <a:xfrm>
            <a:off x="5251451" y="1639889"/>
            <a:ext cx="1634067" cy="1225551"/>
          </a:xfrm>
          <a:custGeom>
            <a:avLst/>
            <a:gdLst>
              <a:gd name="T0" fmla="*/ 771 w 772"/>
              <a:gd name="T1" fmla="*/ 406 h 772"/>
              <a:gd name="T2" fmla="*/ 764 w 772"/>
              <a:gd name="T3" fmla="*/ 465 h 772"/>
              <a:gd name="T4" fmla="*/ 748 w 772"/>
              <a:gd name="T5" fmla="*/ 519 h 772"/>
              <a:gd name="T6" fmla="*/ 725 w 772"/>
              <a:gd name="T7" fmla="*/ 571 h 772"/>
              <a:gd name="T8" fmla="*/ 696 w 772"/>
              <a:gd name="T9" fmla="*/ 618 h 772"/>
              <a:gd name="T10" fmla="*/ 659 w 772"/>
              <a:gd name="T11" fmla="*/ 659 h 772"/>
              <a:gd name="T12" fmla="*/ 617 w 772"/>
              <a:gd name="T13" fmla="*/ 696 h 772"/>
              <a:gd name="T14" fmla="*/ 570 w 772"/>
              <a:gd name="T15" fmla="*/ 725 h 772"/>
              <a:gd name="T16" fmla="*/ 518 w 772"/>
              <a:gd name="T17" fmla="*/ 749 h 772"/>
              <a:gd name="T18" fmla="*/ 463 w 772"/>
              <a:gd name="T19" fmla="*/ 764 h 772"/>
              <a:gd name="T20" fmla="*/ 406 w 772"/>
              <a:gd name="T21" fmla="*/ 772 h 772"/>
              <a:gd name="T22" fmla="*/ 366 w 772"/>
              <a:gd name="T23" fmla="*/ 772 h 772"/>
              <a:gd name="T24" fmla="*/ 308 w 772"/>
              <a:gd name="T25" fmla="*/ 764 h 772"/>
              <a:gd name="T26" fmla="*/ 253 w 772"/>
              <a:gd name="T27" fmla="*/ 749 h 772"/>
              <a:gd name="T28" fmla="*/ 203 w 772"/>
              <a:gd name="T29" fmla="*/ 725 h 772"/>
              <a:gd name="T30" fmla="*/ 156 w 772"/>
              <a:gd name="T31" fmla="*/ 696 h 772"/>
              <a:gd name="T32" fmla="*/ 113 w 772"/>
              <a:gd name="T33" fmla="*/ 659 h 772"/>
              <a:gd name="T34" fmla="*/ 77 w 772"/>
              <a:gd name="T35" fmla="*/ 618 h 772"/>
              <a:gd name="T36" fmla="*/ 47 w 772"/>
              <a:gd name="T37" fmla="*/ 571 h 772"/>
              <a:gd name="T38" fmla="*/ 24 w 772"/>
              <a:gd name="T39" fmla="*/ 519 h 772"/>
              <a:gd name="T40" fmla="*/ 8 w 772"/>
              <a:gd name="T41" fmla="*/ 465 h 772"/>
              <a:gd name="T42" fmla="*/ 1 w 772"/>
              <a:gd name="T43" fmla="*/ 406 h 772"/>
              <a:gd name="T44" fmla="*/ 1 w 772"/>
              <a:gd name="T45" fmla="*/ 366 h 772"/>
              <a:gd name="T46" fmla="*/ 8 w 772"/>
              <a:gd name="T47" fmla="*/ 309 h 772"/>
              <a:gd name="T48" fmla="*/ 24 w 772"/>
              <a:gd name="T49" fmla="*/ 254 h 772"/>
              <a:gd name="T50" fmla="*/ 47 w 772"/>
              <a:gd name="T51" fmla="*/ 203 h 772"/>
              <a:gd name="T52" fmla="*/ 77 w 772"/>
              <a:gd name="T53" fmla="*/ 156 h 772"/>
              <a:gd name="T54" fmla="*/ 113 w 772"/>
              <a:gd name="T55" fmla="*/ 113 h 772"/>
              <a:gd name="T56" fmla="*/ 156 w 772"/>
              <a:gd name="T57" fmla="*/ 77 h 772"/>
              <a:gd name="T58" fmla="*/ 203 w 772"/>
              <a:gd name="T59" fmla="*/ 47 h 772"/>
              <a:gd name="T60" fmla="*/ 253 w 772"/>
              <a:gd name="T61" fmla="*/ 24 h 772"/>
              <a:gd name="T62" fmla="*/ 308 w 772"/>
              <a:gd name="T63" fmla="*/ 8 h 772"/>
              <a:gd name="T64" fmla="*/ 366 w 772"/>
              <a:gd name="T65" fmla="*/ 1 h 772"/>
              <a:gd name="T66" fmla="*/ 406 w 772"/>
              <a:gd name="T67" fmla="*/ 1 h 772"/>
              <a:gd name="T68" fmla="*/ 463 w 772"/>
              <a:gd name="T69" fmla="*/ 8 h 772"/>
              <a:gd name="T70" fmla="*/ 518 w 772"/>
              <a:gd name="T71" fmla="*/ 24 h 772"/>
              <a:gd name="T72" fmla="*/ 570 w 772"/>
              <a:gd name="T73" fmla="*/ 47 h 772"/>
              <a:gd name="T74" fmla="*/ 617 w 772"/>
              <a:gd name="T75" fmla="*/ 77 h 772"/>
              <a:gd name="T76" fmla="*/ 659 w 772"/>
              <a:gd name="T77" fmla="*/ 113 h 772"/>
              <a:gd name="T78" fmla="*/ 696 w 772"/>
              <a:gd name="T79" fmla="*/ 156 h 772"/>
              <a:gd name="T80" fmla="*/ 725 w 772"/>
              <a:gd name="T81" fmla="*/ 203 h 772"/>
              <a:gd name="T82" fmla="*/ 748 w 772"/>
              <a:gd name="T83" fmla="*/ 254 h 772"/>
              <a:gd name="T84" fmla="*/ 764 w 772"/>
              <a:gd name="T85" fmla="*/ 309 h 772"/>
              <a:gd name="T86" fmla="*/ 771 w 772"/>
              <a:gd name="T87" fmla="*/ 366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2" h="772">
                <a:moveTo>
                  <a:pt x="772" y="387"/>
                </a:moveTo>
                <a:lnTo>
                  <a:pt x="772" y="387"/>
                </a:lnTo>
                <a:lnTo>
                  <a:pt x="771" y="406"/>
                </a:lnTo>
                <a:lnTo>
                  <a:pt x="770" y="426"/>
                </a:lnTo>
                <a:lnTo>
                  <a:pt x="768" y="445"/>
                </a:lnTo>
                <a:lnTo>
                  <a:pt x="764" y="465"/>
                </a:lnTo>
                <a:lnTo>
                  <a:pt x="760" y="483"/>
                </a:lnTo>
                <a:lnTo>
                  <a:pt x="755" y="501"/>
                </a:lnTo>
                <a:lnTo>
                  <a:pt x="748" y="519"/>
                </a:lnTo>
                <a:lnTo>
                  <a:pt x="741" y="537"/>
                </a:lnTo>
                <a:lnTo>
                  <a:pt x="735" y="554"/>
                </a:lnTo>
                <a:lnTo>
                  <a:pt x="725" y="571"/>
                </a:lnTo>
                <a:lnTo>
                  <a:pt x="716" y="587"/>
                </a:lnTo>
                <a:lnTo>
                  <a:pt x="706" y="602"/>
                </a:lnTo>
                <a:lnTo>
                  <a:pt x="696" y="618"/>
                </a:lnTo>
                <a:lnTo>
                  <a:pt x="684" y="632"/>
                </a:lnTo>
                <a:lnTo>
                  <a:pt x="672" y="646"/>
                </a:lnTo>
                <a:lnTo>
                  <a:pt x="659" y="659"/>
                </a:lnTo>
                <a:lnTo>
                  <a:pt x="645" y="672"/>
                </a:lnTo>
                <a:lnTo>
                  <a:pt x="632" y="684"/>
                </a:lnTo>
                <a:lnTo>
                  <a:pt x="617" y="696"/>
                </a:lnTo>
                <a:lnTo>
                  <a:pt x="602" y="706"/>
                </a:lnTo>
                <a:lnTo>
                  <a:pt x="586" y="716"/>
                </a:lnTo>
                <a:lnTo>
                  <a:pt x="570" y="725"/>
                </a:lnTo>
                <a:lnTo>
                  <a:pt x="554" y="735"/>
                </a:lnTo>
                <a:lnTo>
                  <a:pt x="537" y="743"/>
                </a:lnTo>
                <a:lnTo>
                  <a:pt x="518" y="749"/>
                </a:lnTo>
                <a:lnTo>
                  <a:pt x="501" y="755"/>
                </a:lnTo>
                <a:lnTo>
                  <a:pt x="483" y="760"/>
                </a:lnTo>
                <a:lnTo>
                  <a:pt x="463" y="764"/>
                </a:lnTo>
                <a:lnTo>
                  <a:pt x="445" y="768"/>
                </a:lnTo>
                <a:lnTo>
                  <a:pt x="426" y="770"/>
                </a:lnTo>
                <a:lnTo>
                  <a:pt x="406" y="772"/>
                </a:lnTo>
                <a:lnTo>
                  <a:pt x="386" y="772"/>
                </a:lnTo>
                <a:lnTo>
                  <a:pt x="386" y="772"/>
                </a:lnTo>
                <a:lnTo>
                  <a:pt x="366" y="772"/>
                </a:lnTo>
                <a:lnTo>
                  <a:pt x="347" y="770"/>
                </a:lnTo>
                <a:lnTo>
                  <a:pt x="327" y="768"/>
                </a:lnTo>
                <a:lnTo>
                  <a:pt x="308" y="764"/>
                </a:lnTo>
                <a:lnTo>
                  <a:pt x="289" y="760"/>
                </a:lnTo>
                <a:lnTo>
                  <a:pt x="271" y="755"/>
                </a:lnTo>
                <a:lnTo>
                  <a:pt x="253" y="749"/>
                </a:lnTo>
                <a:lnTo>
                  <a:pt x="236" y="743"/>
                </a:lnTo>
                <a:lnTo>
                  <a:pt x="219" y="735"/>
                </a:lnTo>
                <a:lnTo>
                  <a:pt x="203" y="725"/>
                </a:lnTo>
                <a:lnTo>
                  <a:pt x="186" y="716"/>
                </a:lnTo>
                <a:lnTo>
                  <a:pt x="170" y="706"/>
                </a:lnTo>
                <a:lnTo>
                  <a:pt x="156" y="696"/>
                </a:lnTo>
                <a:lnTo>
                  <a:pt x="141" y="684"/>
                </a:lnTo>
                <a:lnTo>
                  <a:pt x="127" y="672"/>
                </a:lnTo>
                <a:lnTo>
                  <a:pt x="113" y="659"/>
                </a:lnTo>
                <a:lnTo>
                  <a:pt x="101" y="646"/>
                </a:lnTo>
                <a:lnTo>
                  <a:pt x="88" y="632"/>
                </a:lnTo>
                <a:lnTo>
                  <a:pt x="77" y="618"/>
                </a:lnTo>
                <a:lnTo>
                  <a:pt x="66" y="602"/>
                </a:lnTo>
                <a:lnTo>
                  <a:pt x="56" y="587"/>
                </a:lnTo>
                <a:lnTo>
                  <a:pt x="47" y="571"/>
                </a:lnTo>
                <a:lnTo>
                  <a:pt x="38" y="554"/>
                </a:lnTo>
                <a:lnTo>
                  <a:pt x="31" y="537"/>
                </a:lnTo>
                <a:lnTo>
                  <a:pt x="24" y="519"/>
                </a:lnTo>
                <a:lnTo>
                  <a:pt x="17" y="501"/>
                </a:lnTo>
                <a:lnTo>
                  <a:pt x="13" y="483"/>
                </a:lnTo>
                <a:lnTo>
                  <a:pt x="8" y="465"/>
                </a:lnTo>
                <a:lnTo>
                  <a:pt x="5" y="445"/>
                </a:lnTo>
                <a:lnTo>
                  <a:pt x="2" y="426"/>
                </a:lnTo>
                <a:lnTo>
                  <a:pt x="1" y="406"/>
                </a:lnTo>
                <a:lnTo>
                  <a:pt x="0" y="387"/>
                </a:lnTo>
                <a:lnTo>
                  <a:pt x="0" y="387"/>
                </a:lnTo>
                <a:lnTo>
                  <a:pt x="1" y="366"/>
                </a:lnTo>
                <a:lnTo>
                  <a:pt x="2" y="347"/>
                </a:lnTo>
                <a:lnTo>
                  <a:pt x="5" y="327"/>
                </a:lnTo>
                <a:lnTo>
                  <a:pt x="8" y="309"/>
                </a:lnTo>
                <a:lnTo>
                  <a:pt x="13" y="290"/>
                </a:lnTo>
                <a:lnTo>
                  <a:pt x="17" y="271"/>
                </a:lnTo>
                <a:lnTo>
                  <a:pt x="24" y="254"/>
                </a:lnTo>
                <a:lnTo>
                  <a:pt x="31" y="236"/>
                </a:lnTo>
                <a:lnTo>
                  <a:pt x="38" y="219"/>
                </a:lnTo>
                <a:lnTo>
                  <a:pt x="47" y="203"/>
                </a:lnTo>
                <a:lnTo>
                  <a:pt x="56" y="187"/>
                </a:lnTo>
                <a:lnTo>
                  <a:pt x="66" y="171"/>
                </a:lnTo>
                <a:lnTo>
                  <a:pt x="77" y="156"/>
                </a:lnTo>
                <a:lnTo>
                  <a:pt x="88" y="141"/>
                </a:lnTo>
                <a:lnTo>
                  <a:pt x="101" y="127"/>
                </a:lnTo>
                <a:lnTo>
                  <a:pt x="113" y="113"/>
                </a:lnTo>
                <a:lnTo>
                  <a:pt x="127" y="101"/>
                </a:lnTo>
                <a:lnTo>
                  <a:pt x="141" y="88"/>
                </a:lnTo>
                <a:lnTo>
                  <a:pt x="156" y="77"/>
                </a:lnTo>
                <a:lnTo>
                  <a:pt x="170" y="66"/>
                </a:lnTo>
                <a:lnTo>
                  <a:pt x="186" y="56"/>
                </a:lnTo>
                <a:lnTo>
                  <a:pt x="203" y="47"/>
                </a:lnTo>
                <a:lnTo>
                  <a:pt x="219" y="39"/>
                </a:lnTo>
                <a:lnTo>
                  <a:pt x="236" y="31"/>
                </a:lnTo>
                <a:lnTo>
                  <a:pt x="253" y="24"/>
                </a:lnTo>
                <a:lnTo>
                  <a:pt x="271" y="18"/>
                </a:lnTo>
                <a:lnTo>
                  <a:pt x="289" y="13"/>
                </a:lnTo>
                <a:lnTo>
                  <a:pt x="308" y="8"/>
                </a:lnTo>
                <a:lnTo>
                  <a:pt x="327" y="5"/>
                </a:lnTo>
                <a:lnTo>
                  <a:pt x="347" y="2"/>
                </a:lnTo>
                <a:lnTo>
                  <a:pt x="366" y="1"/>
                </a:lnTo>
                <a:lnTo>
                  <a:pt x="386" y="0"/>
                </a:lnTo>
                <a:lnTo>
                  <a:pt x="386" y="0"/>
                </a:lnTo>
                <a:lnTo>
                  <a:pt x="406" y="1"/>
                </a:lnTo>
                <a:lnTo>
                  <a:pt x="426" y="2"/>
                </a:lnTo>
                <a:lnTo>
                  <a:pt x="445" y="5"/>
                </a:lnTo>
                <a:lnTo>
                  <a:pt x="463" y="8"/>
                </a:lnTo>
                <a:lnTo>
                  <a:pt x="483" y="13"/>
                </a:lnTo>
                <a:lnTo>
                  <a:pt x="501" y="18"/>
                </a:lnTo>
                <a:lnTo>
                  <a:pt x="518" y="24"/>
                </a:lnTo>
                <a:lnTo>
                  <a:pt x="537" y="31"/>
                </a:lnTo>
                <a:lnTo>
                  <a:pt x="554" y="39"/>
                </a:lnTo>
                <a:lnTo>
                  <a:pt x="570" y="47"/>
                </a:lnTo>
                <a:lnTo>
                  <a:pt x="586" y="56"/>
                </a:lnTo>
                <a:lnTo>
                  <a:pt x="602" y="66"/>
                </a:lnTo>
                <a:lnTo>
                  <a:pt x="617" y="77"/>
                </a:lnTo>
                <a:lnTo>
                  <a:pt x="632" y="88"/>
                </a:lnTo>
                <a:lnTo>
                  <a:pt x="645" y="101"/>
                </a:lnTo>
                <a:lnTo>
                  <a:pt x="659" y="113"/>
                </a:lnTo>
                <a:lnTo>
                  <a:pt x="672" y="127"/>
                </a:lnTo>
                <a:lnTo>
                  <a:pt x="684" y="141"/>
                </a:lnTo>
                <a:lnTo>
                  <a:pt x="696" y="156"/>
                </a:lnTo>
                <a:lnTo>
                  <a:pt x="706" y="171"/>
                </a:lnTo>
                <a:lnTo>
                  <a:pt x="716" y="187"/>
                </a:lnTo>
                <a:lnTo>
                  <a:pt x="725" y="203"/>
                </a:lnTo>
                <a:lnTo>
                  <a:pt x="735" y="219"/>
                </a:lnTo>
                <a:lnTo>
                  <a:pt x="741" y="236"/>
                </a:lnTo>
                <a:lnTo>
                  <a:pt x="748" y="254"/>
                </a:lnTo>
                <a:lnTo>
                  <a:pt x="755" y="271"/>
                </a:lnTo>
                <a:lnTo>
                  <a:pt x="760" y="290"/>
                </a:lnTo>
                <a:lnTo>
                  <a:pt x="764" y="309"/>
                </a:lnTo>
                <a:lnTo>
                  <a:pt x="768" y="327"/>
                </a:lnTo>
                <a:lnTo>
                  <a:pt x="770" y="347"/>
                </a:lnTo>
                <a:lnTo>
                  <a:pt x="771" y="366"/>
                </a:lnTo>
                <a:lnTo>
                  <a:pt x="772" y="387"/>
                </a:lnTo>
                <a:lnTo>
                  <a:pt x="772" y="387"/>
                </a:lnTo>
                <a:close/>
              </a:path>
            </a:pathLst>
          </a:custGeom>
          <a:solidFill>
            <a:srgbClr val="139AFF">
              <a:alpha val="30000"/>
            </a:srgbClr>
          </a:solidFill>
          <a:ln w="114300" cap="flat" cmpd="sng">
            <a:solidFill>
              <a:srgbClr val="139A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fontAlgn="base" latinLnBrk="1">
              <a:spcBef>
                <a:spcPct val="0"/>
              </a:spcBef>
              <a:spcAft>
                <a:spcPct val="0"/>
              </a:spcAft>
            </a:pPr>
            <a:endParaRPr kumimoji="1" lang="zh-CN" altLang="en-US" sz="2400" smtClean="0">
              <a:solidFill>
                <a:srgbClr val="000000"/>
              </a:solidFill>
            </a:endParaRPr>
          </a:p>
        </p:txBody>
      </p:sp>
      <p:grpSp>
        <p:nvGrpSpPr>
          <p:cNvPr id="17453" name="Group 45"/>
          <p:cNvGrpSpPr/>
          <p:nvPr/>
        </p:nvGrpSpPr>
        <p:grpSpPr bwMode="auto">
          <a:xfrm>
            <a:off x="3503088" y="2673352"/>
            <a:ext cx="529167" cy="396875"/>
            <a:chOff x="1655" y="1684"/>
            <a:chExt cx="250" cy="250"/>
          </a:xfrm>
        </p:grpSpPr>
        <p:sp>
          <p:nvSpPr>
            <p:cNvPr id="17423" name="Oval 15"/>
            <p:cNvSpPr>
              <a:spLocks noChangeArrowheads="1"/>
            </p:cNvSpPr>
            <p:nvPr/>
          </p:nvSpPr>
          <p:spPr bwMode="auto">
            <a:xfrm>
              <a:off x="1655" y="1684"/>
              <a:ext cx="250" cy="250"/>
            </a:xfrm>
            <a:prstGeom prst="ellipse">
              <a:avLst/>
            </a:prstGeom>
            <a:solidFill>
              <a:srgbClr val="2F2F2F"/>
            </a:solidFill>
            <a:ln>
              <a:noFill/>
            </a:ln>
            <a:effectLst/>
            <a:extLst>
              <a:ext uri="{91240B29-F687-4F45-9708-019B960494DF}">
                <a14:hiddenLine xmlns:a14="http://schemas.microsoft.com/office/drawing/2010/main" w="101600">
                  <a:solidFill>
                    <a:srgbClr val="FDB60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latinLnBrk="1">
                <a:spcBef>
                  <a:spcPct val="0"/>
                </a:spcBef>
                <a:spcAft>
                  <a:spcPct val="0"/>
                </a:spcAft>
              </a:pPr>
              <a:endParaRPr kumimoji="1" lang="zh-CN" altLang="en-US" sz="2400" smtClean="0">
                <a:solidFill>
                  <a:srgbClr val="000000"/>
                </a:solidFill>
              </a:endParaRPr>
            </a:p>
          </p:txBody>
        </p:sp>
        <p:sp>
          <p:nvSpPr>
            <p:cNvPr id="17424" name="Oval 16"/>
            <p:cNvSpPr>
              <a:spLocks noChangeArrowheads="1"/>
            </p:cNvSpPr>
            <p:nvPr/>
          </p:nvSpPr>
          <p:spPr bwMode="auto">
            <a:xfrm>
              <a:off x="1723" y="1752"/>
              <a:ext cx="114" cy="114"/>
            </a:xfrm>
            <a:prstGeom prst="ellipse">
              <a:avLst/>
            </a:prstGeom>
            <a:solidFill>
              <a:schemeClr val="bg1"/>
            </a:solidFill>
            <a:ln>
              <a:noFill/>
            </a:ln>
            <a:effectLst/>
            <a:extLst>
              <a:ext uri="{91240B29-F687-4F45-9708-019B960494DF}">
                <a14:hiddenLine xmlns:a14="http://schemas.microsoft.com/office/drawing/2010/main" w="101600">
                  <a:solidFill>
                    <a:srgbClr val="FDB60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latinLnBrk="1">
                <a:spcBef>
                  <a:spcPct val="0"/>
                </a:spcBef>
                <a:spcAft>
                  <a:spcPct val="0"/>
                </a:spcAft>
              </a:pPr>
              <a:endParaRPr kumimoji="1" lang="zh-CN" altLang="en-US" sz="2400" smtClean="0">
                <a:solidFill>
                  <a:srgbClr val="000000"/>
                </a:solidFill>
              </a:endParaRPr>
            </a:p>
          </p:txBody>
        </p:sp>
      </p:grpSp>
      <p:grpSp>
        <p:nvGrpSpPr>
          <p:cNvPr id="17452" name="Group 44"/>
          <p:cNvGrpSpPr/>
          <p:nvPr/>
        </p:nvGrpSpPr>
        <p:grpSpPr bwMode="auto">
          <a:xfrm>
            <a:off x="5039788" y="4941888"/>
            <a:ext cx="529167" cy="396875"/>
            <a:chOff x="2381" y="3113"/>
            <a:chExt cx="250" cy="250"/>
          </a:xfrm>
        </p:grpSpPr>
        <p:sp>
          <p:nvSpPr>
            <p:cNvPr id="17426" name="Oval 18"/>
            <p:cNvSpPr>
              <a:spLocks noChangeArrowheads="1"/>
            </p:cNvSpPr>
            <p:nvPr/>
          </p:nvSpPr>
          <p:spPr bwMode="auto">
            <a:xfrm>
              <a:off x="2381" y="3113"/>
              <a:ext cx="250" cy="250"/>
            </a:xfrm>
            <a:prstGeom prst="ellipse">
              <a:avLst/>
            </a:prstGeom>
            <a:solidFill>
              <a:srgbClr val="2F2F2F"/>
            </a:solidFill>
            <a:ln>
              <a:noFill/>
            </a:ln>
            <a:effectLst/>
            <a:extLst>
              <a:ext uri="{91240B29-F687-4F45-9708-019B960494DF}">
                <a14:hiddenLine xmlns:a14="http://schemas.microsoft.com/office/drawing/2010/main" w="101600">
                  <a:solidFill>
                    <a:srgbClr val="FDB60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latinLnBrk="1">
                <a:spcBef>
                  <a:spcPct val="0"/>
                </a:spcBef>
                <a:spcAft>
                  <a:spcPct val="0"/>
                </a:spcAft>
              </a:pPr>
              <a:endParaRPr kumimoji="1" lang="zh-CN" altLang="en-US" sz="2400" smtClean="0">
                <a:solidFill>
                  <a:srgbClr val="000000"/>
                </a:solidFill>
              </a:endParaRPr>
            </a:p>
          </p:txBody>
        </p:sp>
        <p:sp>
          <p:nvSpPr>
            <p:cNvPr id="17427" name="Oval 19"/>
            <p:cNvSpPr>
              <a:spLocks noChangeArrowheads="1"/>
            </p:cNvSpPr>
            <p:nvPr/>
          </p:nvSpPr>
          <p:spPr bwMode="auto">
            <a:xfrm>
              <a:off x="2449" y="3181"/>
              <a:ext cx="114" cy="114"/>
            </a:xfrm>
            <a:prstGeom prst="ellipse">
              <a:avLst/>
            </a:prstGeom>
            <a:solidFill>
              <a:schemeClr val="bg1"/>
            </a:solidFill>
            <a:ln>
              <a:noFill/>
            </a:ln>
            <a:effectLst/>
            <a:extLst>
              <a:ext uri="{91240B29-F687-4F45-9708-019B960494DF}">
                <a14:hiddenLine xmlns:a14="http://schemas.microsoft.com/office/drawing/2010/main" w="101600">
                  <a:solidFill>
                    <a:srgbClr val="FDB60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latinLnBrk="1">
                <a:spcBef>
                  <a:spcPct val="0"/>
                </a:spcBef>
                <a:spcAft>
                  <a:spcPct val="0"/>
                </a:spcAft>
              </a:pPr>
              <a:endParaRPr kumimoji="1" lang="zh-CN" altLang="en-US" sz="2400" smtClean="0">
                <a:solidFill>
                  <a:srgbClr val="000000"/>
                </a:solidFill>
              </a:endParaRPr>
            </a:p>
          </p:txBody>
        </p:sp>
      </p:grpSp>
      <p:sp>
        <p:nvSpPr>
          <p:cNvPr id="17432" name="Text Box 24"/>
          <p:cNvSpPr txBox="1">
            <a:spLocks noChangeArrowheads="1"/>
          </p:cNvSpPr>
          <p:nvPr/>
        </p:nvSpPr>
        <p:spPr bwMode="auto">
          <a:xfrm>
            <a:off x="5636369" y="3011649"/>
            <a:ext cx="864235" cy="1067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latinLnBrk="1">
              <a:lnSpc>
                <a:spcPct val="120000"/>
              </a:lnSpc>
              <a:spcBef>
                <a:spcPct val="0"/>
              </a:spcBef>
              <a:spcAft>
                <a:spcPct val="0"/>
              </a:spcAft>
            </a:pPr>
            <a:r>
              <a:rPr kumimoji="1" lang="el-GR" altLang="ko-KR" sz="5335" b="1" dirty="0">
                <a:solidFill>
                  <a:srgbClr val="000000"/>
                </a:solidFill>
                <a:latin typeface="Arial" panose="020B0604020202020204" pitchFamily="34" charset="0"/>
              </a:rPr>
              <a:t>π</a:t>
            </a:r>
            <a:endParaRPr kumimoji="1" lang="en-US" altLang="ko-KR" sz="5335" b="1" dirty="0" smtClean="0">
              <a:solidFill>
                <a:srgbClr val="000000"/>
              </a:solidFill>
              <a:latin typeface="Arial" panose="020B0604020202020204" pitchFamily="34" charset="0"/>
            </a:endParaRPr>
          </a:p>
        </p:txBody>
      </p:sp>
      <p:sp>
        <p:nvSpPr>
          <p:cNvPr id="17433" name="Rectangle 25"/>
          <p:cNvSpPr>
            <a:spLocks noChangeArrowheads="1"/>
          </p:cNvSpPr>
          <p:nvPr/>
        </p:nvSpPr>
        <p:spPr bwMode="auto">
          <a:xfrm>
            <a:off x="6824133" y="3176588"/>
            <a:ext cx="1608667" cy="6610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p>
            <a:pPr algn="ctr" fontAlgn="base" latinLnBrk="1">
              <a:spcBef>
                <a:spcPct val="0"/>
              </a:spcBef>
              <a:spcAft>
                <a:spcPct val="0"/>
              </a:spcAft>
            </a:pPr>
            <a:r>
              <a:rPr kumimoji="1" lang="zh-CN" altLang="en-US" sz="3735" b="1" dirty="0" smtClean="0">
                <a:solidFill>
                  <a:srgbClr val="000000"/>
                </a:solidFill>
                <a:latin typeface="Arial" panose="020B0604020202020204" pitchFamily="34" charset="0"/>
              </a:rPr>
              <a:t>坚韧</a:t>
            </a:r>
            <a:endParaRPr kumimoji="1" lang="en-US" altLang="ko-KR" sz="3735" b="1" dirty="0" smtClean="0">
              <a:solidFill>
                <a:srgbClr val="000000"/>
              </a:solidFill>
              <a:latin typeface="Arial" panose="020B0604020202020204" pitchFamily="34" charset="0"/>
            </a:endParaRPr>
          </a:p>
        </p:txBody>
      </p:sp>
      <p:sp>
        <p:nvSpPr>
          <p:cNvPr id="17434" name="Rectangle 26"/>
          <p:cNvSpPr>
            <a:spLocks noChangeArrowheads="1"/>
          </p:cNvSpPr>
          <p:nvPr/>
        </p:nvSpPr>
        <p:spPr bwMode="auto">
          <a:xfrm>
            <a:off x="5289551" y="1998665"/>
            <a:ext cx="1608667" cy="5791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p>
            <a:pPr algn="ctr" fontAlgn="base" latinLnBrk="1">
              <a:spcBef>
                <a:spcPct val="0"/>
              </a:spcBef>
              <a:spcAft>
                <a:spcPct val="0"/>
              </a:spcAft>
            </a:pPr>
            <a:r>
              <a:rPr kumimoji="1" lang="zh-CN" altLang="en-US" sz="3200" b="1" dirty="0">
                <a:solidFill>
                  <a:srgbClr val="000000"/>
                </a:solidFill>
                <a:latin typeface="Arial" panose="020B0604020202020204" pitchFamily="34" charset="0"/>
              </a:rPr>
              <a:t>进取</a:t>
            </a:r>
            <a:endParaRPr kumimoji="1" lang="en-US" altLang="ko-KR" sz="3200" b="1" dirty="0" smtClean="0">
              <a:solidFill>
                <a:srgbClr val="000000"/>
              </a:solidFill>
              <a:latin typeface="Arial" panose="020B0604020202020204" pitchFamily="34" charset="0"/>
            </a:endParaRPr>
          </a:p>
        </p:txBody>
      </p:sp>
      <p:sp>
        <p:nvSpPr>
          <p:cNvPr id="17435" name="Rectangle 27"/>
          <p:cNvSpPr>
            <a:spLocks noChangeArrowheads="1"/>
          </p:cNvSpPr>
          <p:nvPr/>
        </p:nvSpPr>
        <p:spPr bwMode="auto">
          <a:xfrm>
            <a:off x="3731684" y="3203577"/>
            <a:ext cx="1608667" cy="5791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p>
            <a:pPr algn="ctr" fontAlgn="base" latinLnBrk="1">
              <a:spcBef>
                <a:spcPct val="0"/>
              </a:spcBef>
              <a:spcAft>
                <a:spcPct val="0"/>
              </a:spcAft>
            </a:pPr>
            <a:r>
              <a:rPr kumimoji="1" lang="zh-CN" altLang="en-US" sz="3200" b="1" dirty="0" smtClean="0">
                <a:solidFill>
                  <a:srgbClr val="000000"/>
                </a:solidFill>
                <a:latin typeface="Arial" panose="020B0604020202020204" pitchFamily="34" charset="0"/>
              </a:rPr>
              <a:t>影响</a:t>
            </a:r>
            <a:endParaRPr kumimoji="1" lang="en-US" altLang="ko-KR" sz="3200" b="1" dirty="0" smtClean="0">
              <a:solidFill>
                <a:srgbClr val="000000"/>
              </a:solidFill>
              <a:latin typeface="Arial" panose="020B0604020202020204" pitchFamily="34" charset="0"/>
            </a:endParaRPr>
          </a:p>
        </p:txBody>
      </p:sp>
      <p:sp>
        <p:nvSpPr>
          <p:cNvPr id="17436" name="Rectangle 28"/>
          <p:cNvSpPr>
            <a:spLocks noChangeArrowheads="1"/>
          </p:cNvSpPr>
          <p:nvPr/>
        </p:nvSpPr>
        <p:spPr bwMode="auto">
          <a:xfrm>
            <a:off x="5278967" y="4356100"/>
            <a:ext cx="160866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p>
            <a:pPr algn="ctr" fontAlgn="base" latinLnBrk="1">
              <a:spcBef>
                <a:spcPct val="0"/>
              </a:spcBef>
              <a:spcAft>
                <a:spcPct val="0"/>
              </a:spcAft>
            </a:pPr>
            <a:r>
              <a:rPr kumimoji="1" lang="zh-CN" altLang="en-US" sz="2400" b="1" dirty="0" smtClean="0">
                <a:solidFill>
                  <a:srgbClr val="000000"/>
                </a:solidFill>
                <a:latin typeface="Arial" panose="020B0604020202020204" pitchFamily="34" charset="0"/>
              </a:rPr>
              <a:t>开放</a:t>
            </a:r>
            <a:endParaRPr kumimoji="1" lang="en-US" altLang="ko-KR" sz="2400" b="1" dirty="0" smtClean="0">
              <a:solidFill>
                <a:srgbClr val="000000"/>
              </a:solidFill>
              <a:latin typeface="Arial" panose="020B0604020202020204" pitchFamily="34" charset="0"/>
            </a:endParaRPr>
          </a:p>
        </p:txBody>
      </p:sp>
      <p:grpSp>
        <p:nvGrpSpPr>
          <p:cNvPr id="17445" name="Group 37"/>
          <p:cNvGrpSpPr/>
          <p:nvPr/>
        </p:nvGrpSpPr>
        <p:grpSpPr bwMode="auto">
          <a:xfrm>
            <a:off x="6553204" y="1511301"/>
            <a:ext cx="529167" cy="396875"/>
            <a:chOff x="3096" y="952"/>
            <a:chExt cx="250" cy="250"/>
          </a:xfrm>
        </p:grpSpPr>
        <p:sp>
          <p:nvSpPr>
            <p:cNvPr id="17438" name="Oval 30"/>
            <p:cNvSpPr>
              <a:spLocks noChangeArrowheads="1"/>
            </p:cNvSpPr>
            <p:nvPr/>
          </p:nvSpPr>
          <p:spPr bwMode="auto">
            <a:xfrm>
              <a:off x="3096" y="952"/>
              <a:ext cx="250" cy="250"/>
            </a:xfrm>
            <a:prstGeom prst="ellipse">
              <a:avLst/>
            </a:prstGeom>
            <a:solidFill>
              <a:srgbClr val="139AFF"/>
            </a:solidFill>
            <a:ln>
              <a:noFill/>
            </a:ln>
            <a:effectLst/>
            <a:extLst>
              <a:ext uri="{91240B29-F687-4F45-9708-019B960494DF}">
                <a14:hiddenLine xmlns:a14="http://schemas.microsoft.com/office/drawing/2010/main" w="101600">
                  <a:solidFill>
                    <a:srgbClr val="FDB60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latinLnBrk="1">
                <a:spcBef>
                  <a:spcPct val="0"/>
                </a:spcBef>
                <a:spcAft>
                  <a:spcPct val="0"/>
                </a:spcAft>
              </a:pPr>
              <a:endParaRPr kumimoji="1" lang="zh-CN" altLang="en-US" sz="2400" smtClean="0">
                <a:solidFill>
                  <a:srgbClr val="000000"/>
                </a:solidFill>
              </a:endParaRPr>
            </a:p>
          </p:txBody>
        </p:sp>
        <p:sp>
          <p:nvSpPr>
            <p:cNvPr id="17439" name="Oval 31"/>
            <p:cNvSpPr>
              <a:spLocks noChangeArrowheads="1"/>
            </p:cNvSpPr>
            <p:nvPr/>
          </p:nvSpPr>
          <p:spPr bwMode="auto">
            <a:xfrm>
              <a:off x="3164" y="1022"/>
              <a:ext cx="114" cy="114"/>
            </a:xfrm>
            <a:prstGeom prst="ellipse">
              <a:avLst/>
            </a:prstGeom>
            <a:solidFill>
              <a:schemeClr val="bg1"/>
            </a:solidFill>
            <a:ln>
              <a:noFill/>
            </a:ln>
            <a:effectLst/>
            <a:extLst>
              <a:ext uri="{91240B29-F687-4F45-9708-019B960494DF}">
                <a14:hiddenLine xmlns:a14="http://schemas.microsoft.com/office/drawing/2010/main" w="101600">
                  <a:solidFill>
                    <a:srgbClr val="FDB60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latinLnBrk="1">
                <a:spcBef>
                  <a:spcPct val="0"/>
                </a:spcBef>
                <a:spcAft>
                  <a:spcPct val="0"/>
                </a:spcAft>
              </a:pPr>
              <a:endParaRPr kumimoji="1" lang="zh-CN" altLang="en-US" sz="2400" smtClean="0">
                <a:solidFill>
                  <a:srgbClr val="000000"/>
                </a:solidFill>
              </a:endParaRPr>
            </a:p>
          </p:txBody>
        </p:sp>
      </p:grpSp>
      <p:grpSp>
        <p:nvGrpSpPr>
          <p:cNvPr id="17446" name="Group 38"/>
          <p:cNvGrpSpPr/>
          <p:nvPr/>
        </p:nvGrpSpPr>
        <p:grpSpPr bwMode="auto">
          <a:xfrm>
            <a:off x="8089900" y="3798889"/>
            <a:ext cx="529167" cy="396875"/>
            <a:chOff x="3822" y="2393"/>
            <a:chExt cx="250" cy="250"/>
          </a:xfrm>
        </p:grpSpPr>
        <p:sp>
          <p:nvSpPr>
            <p:cNvPr id="17441" name="Oval 33"/>
            <p:cNvSpPr>
              <a:spLocks noChangeArrowheads="1"/>
            </p:cNvSpPr>
            <p:nvPr/>
          </p:nvSpPr>
          <p:spPr bwMode="auto">
            <a:xfrm>
              <a:off x="3822" y="2393"/>
              <a:ext cx="250" cy="250"/>
            </a:xfrm>
            <a:prstGeom prst="ellipse">
              <a:avLst/>
            </a:prstGeom>
            <a:solidFill>
              <a:srgbClr val="FDB602"/>
            </a:solidFill>
            <a:ln>
              <a:noFill/>
            </a:ln>
            <a:effectLst/>
            <a:extLst>
              <a:ext uri="{91240B29-F687-4F45-9708-019B960494DF}">
                <a14:hiddenLine xmlns:a14="http://schemas.microsoft.com/office/drawing/2010/main" w="101600">
                  <a:solidFill>
                    <a:srgbClr val="FDB60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latinLnBrk="1">
                <a:spcBef>
                  <a:spcPct val="0"/>
                </a:spcBef>
                <a:spcAft>
                  <a:spcPct val="0"/>
                </a:spcAft>
              </a:pPr>
              <a:endParaRPr kumimoji="1" lang="zh-CN" altLang="en-US" sz="2400" smtClean="0">
                <a:solidFill>
                  <a:srgbClr val="000000"/>
                </a:solidFill>
              </a:endParaRPr>
            </a:p>
          </p:txBody>
        </p:sp>
        <p:sp>
          <p:nvSpPr>
            <p:cNvPr id="17442" name="Oval 34"/>
            <p:cNvSpPr>
              <a:spLocks noChangeArrowheads="1"/>
            </p:cNvSpPr>
            <p:nvPr/>
          </p:nvSpPr>
          <p:spPr bwMode="auto">
            <a:xfrm>
              <a:off x="3890" y="2461"/>
              <a:ext cx="114" cy="114"/>
            </a:xfrm>
            <a:prstGeom prst="ellipse">
              <a:avLst/>
            </a:prstGeom>
            <a:solidFill>
              <a:schemeClr val="bg1"/>
            </a:solidFill>
            <a:ln>
              <a:noFill/>
            </a:ln>
            <a:effectLst/>
            <a:extLst>
              <a:ext uri="{91240B29-F687-4F45-9708-019B960494DF}">
                <a14:hiddenLine xmlns:a14="http://schemas.microsoft.com/office/drawing/2010/main" w="101600">
                  <a:solidFill>
                    <a:srgbClr val="FDB60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latinLnBrk="1">
                <a:spcBef>
                  <a:spcPct val="0"/>
                </a:spcBef>
                <a:spcAft>
                  <a:spcPct val="0"/>
                </a:spcAft>
              </a:pPr>
              <a:endParaRPr kumimoji="1" lang="zh-CN" altLang="en-US" sz="2400" smtClean="0">
                <a:solidFill>
                  <a:srgbClr val="000000"/>
                </a:solidFill>
              </a:endParaRPr>
            </a:p>
          </p:txBody>
        </p:sp>
      </p:grpSp>
      <p:sp>
        <p:nvSpPr>
          <p:cNvPr id="17447" name="WordArt 39"/>
          <p:cNvSpPr>
            <a:spLocks noChangeArrowheads="1" noChangeShapeType="1" noTextEdit="1"/>
          </p:cNvSpPr>
          <p:nvPr/>
        </p:nvSpPr>
        <p:spPr bwMode="auto">
          <a:xfrm>
            <a:off x="2544233" y="441325"/>
            <a:ext cx="7103533" cy="755427"/>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fontAlgn="base" latinLnBrk="1">
              <a:spcBef>
                <a:spcPct val="0"/>
              </a:spcBef>
              <a:spcAft>
                <a:spcPct val="0"/>
              </a:spcAft>
            </a:pPr>
            <a:r>
              <a:rPr kumimoji="1" lang="zh-CN" altLang="en-US" sz="2400" b="1" kern="10" spc="-90" dirty="0" smtClean="0">
                <a:solidFill>
                  <a:srgbClr val="000000"/>
                </a:solidFill>
                <a:effectLst>
                  <a:outerShdw dist="17961" dir="2700000" algn="ctr" rotWithShape="0">
                    <a:srgbClr val="FFFFFF">
                      <a:alpha val="50000"/>
                    </a:srgbClr>
                  </a:outerShdw>
                </a:effectLst>
                <a:latin typeface="华文中宋" panose="02010600040101010101" charset="-122"/>
                <a:ea typeface="华文中宋" panose="02010600040101010101" charset="-122"/>
                <a:cs typeface="Times New Roman" panose="02020603050405020304"/>
              </a:rPr>
              <a:t>期待我们下一个精彩</a:t>
            </a:r>
            <a:endParaRPr kumimoji="1" lang="zh-CN" altLang="en-US" sz="2400" b="1" kern="10" spc="-90" dirty="0" smtClean="0">
              <a:solidFill>
                <a:srgbClr val="000000"/>
              </a:solidFill>
              <a:effectLst>
                <a:outerShdw dist="17961" dir="2700000" algn="ctr" rotWithShape="0">
                  <a:srgbClr val="FFFFFF">
                    <a:alpha val="50000"/>
                  </a:srgbClr>
                </a:outerShdw>
              </a:effectLst>
              <a:latin typeface="华文中宋" panose="02010600040101010101" charset="-122"/>
              <a:ea typeface="华文中宋" panose="02010600040101010101" charset="-122"/>
              <a:cs typeface="Times New Roman" panose="02020603050405020304"/>
            </a:endParaRPr>
          </a:p>
        </p:txBody>
      </p:sp>
      <p:sp>
        <p:nvSpPr>
          <p:cNvPr id="17448" name="WordArt 40"/>
          <p:cNvSpPr>
            <a:spLocks noChangeArrowheads="1" noChangeShapeType="1" noTextEdit="1"/>
          </p:cNvSpPr>
          <p:nvPr/>
        </p:nvSpPr>
        <p:spPr bwMode="auto">
          <a:xfrm>
            <a:off x="5135033" y="6273801"/>
            <a:ext cx="1921933" cy="2159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fontAlgn="base" latinLnBrk="1">
              <a:spcBef>
                <a:spcPct val="0"/>
              </a:spcBef>
              <a:spcAft>
                <a:spcPct val="0"/>
              </a:spcAft>
            </a:pPr>
            <a:r>
              <a:rPr kumimoji="1" lang="en-US" altLang="zh-CN" sz="2400" kern="10" dirty="0" smtClean="0">
                <a:solidFill>
                  <a:srgbClr val="FFFFFF">
                    <a:alpha val="10001"/>
                  </a:srgbClr>
                </a:solidFill>
                <a:effectLst>
                  <a:outerShdw dist="17961" dir="2700000" algn="ctr" rotWithShape="0">
                    <a:srgbClr val="000000"/>
                  </a:outerShdw>
                </a:effectLst>
                <a:latin typeface="Impact" panose="020B0806030902050204"/>
              </a:rPr>
              <a:t>'</a:t>
            </a:r>
            <a:endParaRPr kumimoji="1" lang="zh-CN" altLang="en-US" sz="2400" kern="10" dirty="0" smtClean="0">
              <a:solidFill>
                <a:srgbClr val="FFFFFF">
                  <a:alpha val="10001"/>
                </a:srgbClr>
              </a:solidFill>
              <a:effectLst>
                <a:outerShdw dist="17961" dir="2700000" algn="ctr" rotWithShape="0">
                  <a:srgbClr val="000000"/>
                </a:outerShdw>
              </a:effectLst>
              <a:latin typeface="Impact" panose="020B080603090205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421"/>
                                        </p:tgtEl>
                                        <p:attrNameLst>
                                          <p:attrName>style.visibility</p:attrName>
                                        </p:attrNameLst>
                                      </p:cBhvr>
                                      <p:to>
                                        <p:strVal val="visible"/>
                                      </p:to>
                                    </p:set>
                                    <p:animEffect transition="in" filter="wheel(1)">
                                      <p:cBhvr>
                                        <p:cTn id="7" dur="2000"/>
                                        <p:tgtEl>
                                          <p:spTgt spid="1742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434"/>
                                        </p:tgtEl>
                                        <p:attrNameLst>
                                          <p:attrName>style.visibility</p:attrName>
                                        </p:attrNameLst>
                                      </p:cBhvr>
                                      <p:to>
                                        <p:strVal val="visible"/>
                                      </p:to>
                                    </p:set>
                                    <p:animEffect transition="in" filter="wheel(1)">
                                      <p:cBhvr>
                                        <p:cTn id="10" dur="2000"/>
                                        <p:tgtEl>
                                          <p:spTgt spid="17434"/>
                                        </p:tgtEl>
                                      </p:cBhvr>
                                    </p:animEffect>
                                  </p:childTnLst>
                                </p:cTn>
                              </p:par>
                              <p:par>
                                <p:cTn id="11" presetID="21" presetClass="entr" presetSubtype="1" fill="hold" nodeType="withEffect">
                                  <p:stCondLst>
                                    <p:cond delay="0"/>
                                  </p:stCondLst>
                                  <p:childTnLst>
                                    <p:set>
                                      <p:cBhvr>
                                        <p:cTn id="12" dur="1" fill="hold">
                                          <p:stCondLst>
                                            <p:cond delay="0"/>
                                          </p:stCondLst>
                                        </p:cTn>
                                        <p:tgtEl>
                                          <p:spTgt spid="17445"/>
                                        </p:tgtEl>
                                        <p:attrNameLst>
                                          <p:attrName>style.visibility</p:attrName>
                                        </p:attrNameLst>
                                      </p:cBhvr>
                                      <p:to>
                                        <p:strVal val="visible"/>
                                      </p:to>
                                    </p:set>
                                    <p:animEffect transition="in" filter="wheel(1)">
                                      <p:cBhvr>
                                        <p:cTn id="13" dur="2000"/>
                                        <p:tgtEl>
                                          <p:spTgt spid="1744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7435"/>
                                        </p:tgtEl>
                                        <p:attrNameLst>
                                          <p:attrName>style.visibility</p:attrName>
                                        </p:attrNameLst>
                                      </p:cBhvr>
                                      <p:to>
                                        <p:strVal val="visible"/>
                                      </p:to>
                                    </p:set>
                                    <p:animEffect transition="in" filter="wheel(1)">
                                      <p:cBhvr>
                                        <p:cTn id="18" dur="2000"/>
                                        <p:tgtEl>
                                          <p:spTgt spid="17435"/>
                                        </p:tgtEl>
                                      </p:cBhvr>
                                    </p:animEffect>
                                  </p:childTnLst>
                                </p:cTn>
                              </p:par>
                              <p:par>
                                <p:cTn id="19" presetID="21" presetClass="entr" presetSubtype="1" fill="hold" nodeType="withEffect">
                                  <p:stCondLst>
                                    <p:cond delay="0"/>
                                  </p:stCondLst>
                                  <p:childTnLst>
                                    <p:set>
                                      <p:cBhvr>
                                        <p:cTn id="20" dur="1" fill="hold">
                                          <p:stCondLst>
                                            <p:cond delay="0"/>
                                          </p:stCondLst>
                                        </p:cTn>
                                        <p:tgtEl>
                                          <p:spTgt spid="17453"/>
                                        </p:tgtEl>
                                        <p:attrNameLst>
                                          <p:attrName>style.visibility</p:attrName>
                                        </p:attrNameLst>
                                      </p:cBhvr>
                                      <p:to>
                                        <p:strVal val="visible"/>
                                      </p:to>
                                    </p:set>
                                    <p:animEffect transition="in" filter="wheel(1)">
                                      <p:cBhvr>
                                        <p:cTn id="21" dur="2000"/>
                                        <p:tgtEl>
                                          <p:spTgt spid="17453"/>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7418"/>
                                        </p:tgtEl>
                                        <p:attrNameLst>
                                          <p:attrName>style.visibility</p:attrName>
                                        </p:attrNameLst>
                                      </p:cBhvr>
                                      <p:to>
                                        <p:strVal val="visible"/>
                                      </p:to>
                                    </p:set>
                                    <p:animEffect transition="in" filter="wheel(1)">
                                      <p:cBhvr>
                                        <p:cTn id="24" dur="2000"/>
                                        <p:tgtEl>
                                          <p:spTgt spid="17418"/>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7417"/>
                                        </p:tgtEl>
                                        <p:attrNameLst>
                                          <p:attrName>style.visibility</p:attrName>
                                        </p:attrNameLst>
                                      </p:cBhvr>
                                      <p:to>
                                        <p:strVal val="visible"/>
                                      </p:to>
                                    </p:set>
                                    <p:animEffect transition="in" filter="wheel(1)">
                                      <p:cBhvr>
                                        <p:cTn id="29" dur="2000"/>
                                        <p:tgtEl>
                                          <p:spTgt spid="17417"/>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7436"/>
                                        </p:tgtEl>
                                        <p:attrNameLst>
                                          <p:attrName>style.visibility</p:attrName>
                                        </p:attrNameLst>
                                      </p:cBhvr>
                                      <p:to>
                                        <p:strVal val="visible"/>
                                      </p:to>
                                    </p:set>
                                    <p:animEffect transition="in" filter="wheel(1)">
                                      <p:cBhvr>
                                        <p:cTn id="32" dur="2000"/>
                                        <p:tgtEl>
                                          <p:spTgt spid="17436"/>
                                        </p:tgtEl>
                                      </p:cBhvr>
                                    </p:animEffect>
                                  </p:childTnLst>
                                </p:cTn>
                              </p:par>
                              <p:par>
                                <p:cTn id="33" presetID="21" presetClass="entr" presetSubtype="1" fill="hold" nodeType="withEffect">
                                  <p:stCondLst>
                                    <p:cond delay="0"/>
                                  </p:stCondLst>
                                  <p:childTnLst>
                                    <p:set>
                                      <p:cBhvr>
                                        <p:cTn id="34" dur="1" fill="hold">
                                          <p:stCondLst>
                                            <p:cond delay="0"/>
                                          </p:stCondLst>
                                        </p:cTn>
                                        <p:tgtEl>
                                          <p:spTgt spid="17452"/>
                                        </p:tgtEl>
                                        <p:attrNameLst>
                                          <p:attrName>style.visibility</p:attrName>
                                        </p:attrNameLst>
                                      </p:cBhvr>
                                      <p:to>
                                        <p:strVal val="visible"/>
                                      </p:to>
                                    </p:set>
                                    <p:animEffect transition="in" filter="wheel(1)">
                                      <p:cBhvr>
                                        <p:cTn id="35" dur="2000"/>
                                        <p:tgtEl>
                                          <p:spTgt spid="17452"/>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17433"/>
                                        </p:tgtEl>
                                        <p:attrNameLst>
                                          <p:attrName>style.visibility</p:attrName>
                                        </p:attrNameLst>
                                      </p:cBhvr>
                                      <p:to>
                                        <p:strVal val="visible"/>
                                      </p:to>
                                    </p:set>
                                    <p:animEffect transition="in" filter="wheel(1)">
                                      <p:cBhvr>
                                        <p:cTn id="40" dur="2000"/>
                                        <p:tgtEl>
                                          <p:spTgt spid="17433"/>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17420"/>
                                        </p:tgtEl>
                                        <p:attrNameLst>
                                          <p:attrName>style.visibility</p:attrName>
                                        </p:attrNameLst>
                                      </p:cBhvr>
                                      <p:to>
                                        <p:strVal val="visible"/>
                                      </p:to>
                                    </p:set>
                                    <p:animEffect transition="in" filter="wheel(1)">
                                      <p:cBhvr>
                                        <p:cTn id="43" dur="2000"/>
                                        <p:tgtEl>
                                          <p:spTgt spid="17420"/>
                                        </p:tgtEl>
                                      </p:cBhvr>
                                    </p:animEffect>
                                  </p:childTnLst>
                                </p:cTn>
                              </p:par>
                              <p:par>
                                <p:cTn id="44" presetID="21" presetClass="entr" presetSubtype="1" fill="hold" nodeType="withEffect">
                                  <p:stCondLst>
                                    <p:cond delay="0"/>
                                  </p:stCondLst>
                                  <p:childTnLst>
                                    <p:set>
                                      <p:cBhvr>
                                        <p:cTn id="45" dur="1" fill="hold">
                                          <p:stCondLst>
                                            <p:cond delay="0"/>
                                          </p:stCondLst>
                                        </p:cTn>
                                        <p:tgtEl>
                                          <p:spTgt spid="17446"/>
                                        </p:tgtEl>
                                        <p:attrNameLst>
                                          <p:attrName>style.visibility</p:attrName>
                                        </p:attrNameLst>
                                      </p:cBhvr>
                                      <p:to>
                                        <p:strVal val="visible"/>
                                      </p:to>
                                    </p:set>
                                    <p:animEffect transition="in" filter="wheel(1)">
                                      <p:cBhvr>
                                        <p:cTn id="46" dur="2000"/>
                                        <p:tgtEl>
                                          <p:spTgt spid="17446"/>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17419"/>
                                        </p:tgtEl>
                                        <p:attrNameLst>
                                          <p:attrName>style.visibility</p:attrName>
                                        </p:attrNameLst>
                                      </p:cBhvr>
                                      <p:to>
                                        <p:strVal val="visible"/>
                                      </p:to>
                                    </p:set>
                                    <p:animEffect transition="in" filter="wheel(1)">
                                      <p:cBhvr>
                                        <p:cTn id="49" dur="2000"/>
                                        <p:tgtEl>
                                          <p:spTgt spid="17419"/>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7432"/>
                                        </p:tgtEl>
                                        <p:attrNameLst>
                                          <p:attrName>style.visibility</p:attrName>
                                        </p:attrNameLst>
                                      </p:cBhvr>
                                      <p:to>
                                        <p:strVal val="visible"/>
                                      </p:to>
                                    </p:set>
                                    <p:animEffect transition="in" filter="barn(inVertical)">
                                      <p:cBhvr>
                                        <p:cTn id="54" dur="500"/>
                                        <p:tgtEl>
                                          <p:spTgt spid="17432"/>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7447"/>
                                        </p:tgtEl>
                                        <p:attrNameLst>
                                          <p:attrName>style.visibility</p:attrName>
                                        </p:attrNameLst>
                                      </p:cBhvr>
                                      <p:to>
                                        <p:strVal val="visible"/>
                                      </p:to>
                                    </p:set>
                                    <p:anim calcmode="lin" valueType="num">
                                      <p:cBhvr additive="base">
                                        <p:cTn id="59" dur="500" fill="hold"/>
                                        <p:tgtEl>
                                          <p:spTgt spid="17447"/>
                                        </p:tgtEl>
                                        <p:attrNameLst>
                                          <p:attrName>ppt_x</p:attrName>
                                        </p:attrNameLst>
                                      </p:cBhvr>
                                      <p:tavLst>
                                        <p:tav tm="0">
                                          <p:val>
                                            <p:strVal val="#ppt_x"/>
                                          </p:val>
                                        </p:tav>
                                        <p:tav tm="100000">
                                          <p:val>
                                            <p:strVal val="#ppt_x"/>
                                          </p:val>
                                        </p:tav>
                                      </p:tavLst>
                                    </p:anim>
                                    <p:anim calcmode="lin" valueType="num">
                                      <p:cBhvr additive="base">
                                        <p:cTn id="60" dur="500" fill="hold"/>
                                        <p:tgtEl>
                                          <p:spTgt spid="174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7" grpId="0" bldLvl="0" animBg="1"/>
      <p:bldP spid="17418" grpId="0" bldLvl="0" animBg="1"/>
      <p:bldP spid="17419" grpId="0" bldLvl="0" animBg="1"/>
      <p:bldP spid="17420" grpId="0" bldLvl="0" animBg="1"/>
      <p:bldP spid="17421" grpId="0" bldLvl="0" animBg="1"/>
      <p:bldP spid="17432" grpId="0" bldLvl="0" animBg="1"/>
      <p:bldP spid="17433" grpId="0" bldLvl="0" animBg="1"/>
      <p:bldP spid="17434" grpId="0" bldLvl="0" animBg="1"/>
      <p:bldP spid="17435" grpId="0" bldLvl="0" animBg="1"/>
      <p:bldP spid="17436" grpId="0" bldLvl="0" animBg="1"/>
      <p:bldP spid="174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a:off x="510540" y="1307465"/>
            <a:ext cx="4225925" cy="15875"/>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3945890"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【介绍】中英合作专业</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946785" y="1467485"/>
            <a:ext cx="10804525" cy="5029200"/>
          </a:xfrm>
          <a:prstGeom prst="rect">
            <a:avLst/>
          </a:prstGeom>
          <a:noFill/>
        </p:spPr>
        <p:txBody>
          <a:bodyPr wrap="square" rtlCol="0">
            <a:spAutoFit/>
          </a:bodyPr>
          <a:p>
            <a:pPr fontAlgn="auto">
              <a:lnSpc>
                <a:spcPct val="150000"/>
              </a:lnSpc>
            </a:pPr>
            <a:r>
              <a:rPr lang="en-US" altLang="zh-CN" sz="2400">
                <a:latin typeface="微软雅黑" panose="020B0503020204020204" charset="-122"/>
                <a:ea typeface="微软雅黑" panose="020B0503020204020204" charset="-122"/>
              </a:rPr>
              <a:t>       </a:t>
            </a:r>
            <a:r>
              <a:rPr lang="zh-CN" altLang="en-US" sz="2400">
                <a:latin typeface="华文中宋" panose="02010600040101010101" charset="-122"/>
                <a:ea typeface="华文中宋" panose="02010600040101010101" charset="-122"/>
              </a:rPr>
              <a:t>教育部和英国考试委员会联合设计了弥补自学考试通过率低，学习内容和实际工作内容脱节的情况，共同研发了中国的新型自考，即中英合作。</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sym typeface="+mn-ea"/>
              </a:rPr>
              <a:t>      中英合作商务管理和金融管理专业考试旨在培养能够参与现代商务和金融活动，掌握相关知识和技能的专门管理人才，这两个专业是有教育部考试中心和英国剑桥大学国际考试部共同制定各门课程考试大纲</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自考学历文凭</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国际证书，双证一步到位，难度适中，不会出现看不懂，学不会的情况，相对于传统的自考来说也更容易。</a:t>
            </a:r>
            <a:endParaRPr lang="zh-CN" altLang="en-US" sz="2400">
              <a:latin typeface="华文中宋" panose="02010600040101010101" charset="-122"/>
              <a:ea typeface="华文中宋" panose="02010600040101010101" charset="-122"/>
              <a:sym typeface="+mn-ea"/>
            </a:endParaRPr>
          </a:p>
          <a:p>
            <a:pPr fontAlgn="auto">
              <a:lnSpc>
                <a:spcPct val="150000"/>
              </a:lnSpc>
            </a:pPr>
            <a:endParaRPr lang="en-US" altLang="zh-CN" sz="2400">
              <a:latin typeface="华文中宋" panose="02010600040101010101" charset="-122"/>
              <a:ea typeface="华文中宋" panose="02010600040101010101" charset="-122"/>
              <a:sym typeface="+mn-ea"/>
            </a:endParaRPr>
          </a:p>
          <a:p>
            <a:pPr fontAlgn="auto">
              <a:lnSpc>
                <a:spcPct val="150000"/>
              </a:lnSpc>
            </a:pPr>
            <a:endParaRPr lang="zh-CN" altLang="en-US" sz="2400">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a:off x="510540" y="1307465"/>
            <a:ext cx="1577340" cy="12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4308475"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【介绍】</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932815" y="1467485"/>
            <a:ext cx="10804525" cy="3383280"/>
          </a:xfrm>
          <a:prstGeom prst="rect">
            <a:avLst/>
          </a:prstGeom>
          <a:noFill/>
        </p:spPr>
        <p:txBody>
          <a:bodyPr wrap="square" rtlCol="0">
            <a:spAutoFit/>
          </a:bodyPr>
          <a:p>
            <a:pPr fontAlgn="auto">
              <a:lnSpc>
                <a:spcPct val="150000"/>
              </a:lnSpc>
            </a:pPr>
            <a:r>
              <a:rPr lang="en-US" altLang="zh-CN" sz="2400">
                <a:latin typeface="微软雅黑" panose="020B0503020204020204" charset="-122"/>
                <a:ea typeface="微软雅黑" panose="020B0503020204020204" charset="-122"/>
              </a:rPr>
              <a:t>      </a:t>
            </a:r>
            <a:r>
              <a:rPr lang="en-US" altLang="zh-CN" sz="2400">
                <a:latin typeface="华文中宋" panose="02010600040101010101" charset="-122"/>
                <a:ea typeface="华文中宋" panose="02010600040101010101" charset="-122"/>
              </a:rPr>
              <a:t> </a:t>
            </a:r>
            <a:r>
              <a:rPr lang="zh-CN" altLang="en-US" sz="2400">
                <a:latin typeface="华文中宋" panose="02010600040101010101" charset="-122"/>
                <a:ea typeface="华文中宋" panose="02010600040101010101" charset="-122"/>
              </a:rPr>
              <a:t>学员在毕业后可以获得本科毕业证，学士学位证外，还可以获得剑桥大学颁发的</a:t>
            </a:r>
            <a:r>
              <a:rPr lang="en-US" altLang="zh-CN" sz="2400">
                <a:latin typeface="华文中宋" panose="02010600040101010101" charset="-122"/>
                <a:ea typeface="华文中宋" panose="02010600040101010101" charset="-122"/>
              </a:rPr>
              <a:t>“</a:t>
            </a:r>
            <a:r>
              <a:rPr lang="zh-CN" altLang="en-US" sz="2400">
                <a:latin typeface="华文中宋" panose="02010600040101010101" charset="-122"/>
                <a:ea typeface="华文中宋" panose="02010600040101010101" charset="-122"/>
              </a:rPr>
              <a:t>剑桥高级商务管理证书</a:t>
            </a:r>
            <a:r>
              <a:rPr lang="en-US" altLang="zh-CN" sz="2400">
                <a:latin typeface="华文中宋" panose="02010600040101010101" charset="-122"/>
                <a:ea typeface="华文中宋" panose="02010600040101010101" charset="-122"/>
              </a:rPr>
              <a:t>”</a:t>
            </a:r>
            <a:r>
              <a:rPr lang="zh-CN" altLang="en-US" sz="2400">
                <a:latin typeface="华文中宋" panose="02010600040101010101" charset="-122"/>
                <a:ea typeface="华文中宋" panose="02010600040101010101" charset="-122"/>
              </a:rPr>
              <a:t>或</a:t>
            </a:r>
            <a:r>
              <a:rPr lang="en-US" altLang="zh-CN" sz="2400">
                <a:latin typeface="华文中宋" panose="02010600040101010101" charset="-122"/>
                <a:ea typeface="华文中宋" panose="02010600040101010101" charset="-122"/>
              </a:rPr>
              <a:t>“</a:t>
            </a:r>
            <a:r>
              <a:rPr lang="zh-CN" altLang="en-US" sz="2400">
                <a:latin typeface="华文中宋" panose="02010600040101010101" charset="-122"/>
                <a:ea typeface="华文中宋" panose="02010600040101010101" charset="-122"/>
              </a:rPr>
              <a:t>剑桥高级金融管理证书</a:t>
            </a:r>
            <a:r>
              <a:rPr lang="en-US" altLang="zh-CN" sz="2400">
                <a:latin typeface="华文中宋" panose="02010600040101010101" charset="-122"/>
                <a:ea typeface="华文中宋" panose="02010600040101010101" charset="-122"/>
              </a:rPr>
              <a:t>”</a:t>
            </a:r>
            <a:r>
              <a:rPr lang="zh-CN" altLang="en-US" sz="2400">
                <a:latin typeface="华文中宋" panose="02010600040101010101" charset="-122"/>
                <a:ea typeface="华文中宋" panose="02010600040101010101" charset="-122"/>
              </a:rPr>
              <a:t>，证书在</a:t>
            </a:r>
            <a:r>
              <a:rPr lang="en-US" altLang="zh-CN" sz="2400">
                <a:latin typeface="华文中宋" panose="02010600040101010101" charset="-122"/>
                <a:ea typeface="华文中宋" panose="02010600040101010101" charset="-122"/>
              </a:rPr>
              <a:t>“</a:t>
            </a:r>
            <a:r>
              <a:rPr lang="zh-CN" altLang="en-US" sz="2400">
                <a:latin typeface="华文中宋" panose="02010600040101010101" charset="-122"/>
                <a:ea typeface="华文中宋" panose="02010600040101010101" charset="-122"/>
              </a:rPr>
              <a:t>学信网</a:t>
            </a:r>
            <a:r>
              <a:rPr lang="en-US" altLang="zh-CN" sz="2400">
                <a:latin typeface="华文中宋" panose="02010600040101010101" charset="-122"/>
                <a:ea typeface="华文中宋" panose="02010600040101010101" charset="-122"/>
              </a:rPr>
              <a:t>”</a:t>
            </a:r>
            <a:r>
              <a:rPr lang="zh-CN" altLang="en-US" sz="2400">
                <a:latin typeface="华文中宋" panose="02010600040101010101" charset="-122"/>
                <a:ea typeface="华文中宋" panose="02010600040101010101" charset="-122"/>
              </a:rPr>
              <a:t>可以查询，可做办理出国留学、公务员考试、职称评审等用途。</a:t>
            </a:r>
            <a:endParaRPr lang="zh-CN" altLang="en-US" sz="2400">
              <a:latin typeface="华文中宋" panose="02010600040101010101" charset="-122"/>
              <a:ea typeface="华文中宋" panose="02010600040101010101" charset="-122"/>
            </a:endParaRPr>
          </a:p>
          <a:p>
            <a:pPr fontAlgn="auto">
              <a:lnSpc>
                <a:spcPct val="150000"/>
              </a:lnSpc>
            </a:pPr>
            <a:r>
              <a:rPr lang="zh-CN" altLang="en-US" sz="2400">
                <a:latin typeface="华文中宋" panose="02010600040101010101" charset="-122"/>
                <a:ea typeface="华文中宋" panose="02010600040101010101" charset="-122"/>
                <a:sym typeface="+mn-ea"/>
              </a:rPr>
              <a:t>      国际证书管理平台</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www</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gjzsb</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nvq</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net</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cn</a:t>
            </a:r>
            <a:endParaRPr lang="zh-CN" altLang="en-US" sz="2400">
              <a:latin typeface="华文中宋" panose="02010600040101010101" charset="-122"/>
              <a:ea typeface="华文中宋" panose="02010600040101010101" charset="-122"/>
              <a:sym typeface="+mn-ea"/>
            </a:endParaRPr>
          </a:p>
          <a:p>
            <a:pPr fontAlgn="auto">
              <a:lnSpc>
                <a:spcPct val="150000"/>
              </a:lnSpc>
            </a:pPr>
            <a:r>
              <a:rPr lang="zh-CN" altLang="en-US" sz="2400">
                <a:latin typeface="华文中宋" panose="02010600040101010101" charset="-122"/>
                <a:ea typeface="华文中宋" panose="02010600040101010101" charset="-122"/>
                <a:sym typeface="+mn-ea"/>
              </a:rPr>
              <a:t>      国家职业资格工作网</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www</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osta</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org</a:t>
            </a:r>
            <a:r>
              <a:rPr lang="en-US" altLang="zh-CN" sz="2400">
                <a:latin typeface="华文中宋" panose="02010600040101010101" charset="-122"/>
                <a:ea typeface="华文中宋" panose="02010600040101010101" charset="-122"/>
                <a:sym typeface="+mn-ea"/>
              </a:rPr>
              <a:t>.</a:t>
            </a:r>
            <a:r>
              <a:rPr lang="zh-CN" altLang="en-US" sz="2400">
                <a:latin typeface="华文中宋" panose="02010600040101010101" charset="-122"/>
                <a:ea typeface="华文中宋" panose="02010600040101010101" charset="-122"/>
                <a:sym typeface="+mn-ea"/>
              </a:rPr>
              <a:t>cn  </a:t>
            </a:r>
            <a:endParaRPr lang="zh-CN" altLang="en-US" sz="2400">
              <a:latin typeface="华文中宋" panose="02010600040101010101" charset="-122"/>
              <a:ea typeface="华文中宋" panose="02010600040101010101" charset="-122"/>
              <a:sym typeface="+mn-ea"/>
            </a:endParaRPr>
          </a:p>
          <a:p>
            <a:pPr fontAlgn="auto">
              <a:lnSpc>
                <a:spcPct val="150000"/>
              </a:lnSpc>
            </a:pPr>
            <a:endParaRPr lang="zh-CN" altLang="en-US" sz="2400">
              <a:latin typeface="华文中宋" panose="02010600040101010101" charset="-122"/>
              <a:ea typeface="华文中宋" panose="0201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a:off x="510540" y="1307465"/>
            <a:ext cx="1577340" cy="12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4308475"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【介绍】</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904875" y="1308735"/>
            <a:ext cx="10804525" cy="4480560"/>
          </a:xfrm>
          <a:prstGeom prst="rect">
            <a:avLst/>
          </a:prstGeom>
          <a:noFill/>
        </p:spPr>
        <p:txBody>
          <a:bodyPr wrap="square" rtlCol="0">
            <a:spAutoFit/>
          </a:bodyPr>
          <a:p>
            <a:pPr fontAlgn="auto">
              <a:lnSpc>
                <a:spcPct val="150000"/>
              </a:lnSpc>
            </a:pPr>
            <a:r>
              <a:rPr lang="en-US" altLang="zh-CN" sz="2400">
                <a:latin typeface="微软雅黑" panose="020B0503020204020204" charset="-122"/>
                <a:ea typeface="微软雅黑" panose="020B0503020204020204" charset="-122"/>
              </a:rPr>
              <a:t> </a:t>
            </a:r>
            <a:r>
              <a:rPr sz="2400" b="1">
                <a:solidFill>
                  <a:srgbClr val="C00000"/>
                </a:solidFill>
                <a:latin typeface="华文中宋" panose="02010600040101010101" charset="-122"/>
                <a:ea typeface="华文中宋" panose="02010600040101010101" charset="-122"/>
              </a:rPr>
              <a:t>证书的用途</a:t>
            </a:r>
            <a:r>
              <a:rPr lang="zh-CN" sz="2400" b="1">
                <a:solidFill>
                  <a:srgbClr val="C00000"/>
                </a:solidFill>
                <a:latin typeface="华文中宋" panose="02010600040101010101" charset="-122"/>
                <a:ea typeface="华文中宋" panose="02010600040101010101" charset="-122"/>
              </a:rPr>
              <a:t>： </a:t>
            </a:r>
            <a:endParaRPr lang="zh-CN" sz="2400" b="1">
              <a:solidFill>
                <a:srgbClr val="C00000"/>
              </a:solidFill>
              <a:latin typeface="华文中宋" panose="02010600040101010101" charset="-122"/>
              <a:ea typeface="华文中宋" panose="02010600040101010101" charset="-122"/>
            </a:endParaRPr>
          </a:p>
          <a:p>
            <a:pPr fontAlgn="auto">
              <a:lnSpc>
                <a:spcPct val="150000"/>
              </a:lnSpc>
            </a:pPr>
            <a:r>
              <a:rPr lang="zh-CN" sz="2400" b="1">
                <a:solidFill>
                  <a:srgbClr val="C00000"/>
                </a:solidFill>
                <a:latin typeface="华文中宋" panose="02010600040101010101" charset="-122"/>
                <a:ea typeface="华文中宋" panose="02010600040101010101" charset="-122"/>
              </a:rPr>
              <a:t>  </a:t>
            </a:r>
            <a:r>
              <a:rPr lang="en-US" altLang="zh-CN" sz="2400">
                <a:solidFill>
                  <a:schemeClr val="tx1"/>
                </a:solidFill>
                <a:latin typeface="华文中宋" panose="02010600040101010101" charset="-122"/>
                <a:ea typeface="华文中宋" panose="02010600040101010101" charset="-122"/>
              </a:rPr>
              <a:t>1. </a:t>
            </a:r>
            <a:r>
              <a:rPr lang="zh-CN" altLang="en-US" sz="2400">
                <a:solidFill>
                  <a:schemeClr val="tx1"/>
                </a:solidFill>
                <a:latin typeface="华文中宋" panose="02010600040101010101" charset="-122"/>
                <a:ea typeface="华文中宋" panose="02010600040101010101" charset="-122"/>
              </a:rPr>
              <a:t>某人</a:t>
            </a:r>
            <a:r>
              <a:rPr sz="2400">
                <a:latin typeface="华文中宋" panose="02010600040101010101" charset="-122"/>
                <a:ea typeface="华文中宋" panose="02010600040101010101" charset="-122"/>
              </a:rPr>
              <a:t>在英国诺丁汉大学读MBA，他就是靠通过中英合作专业的</a:t>
            </a:r>
            <a:r>
              <a:rPr lang="zh-CN" sz="2400">
                <a:latin typeface="华文中宋" panose="02010600040101010101" charset="-122"/>
                <a:ea typeface="华文中宋" panose="02010600040101010101" charset="-122"/>
              </a:rPr>
              <a:t>本</a:t>
            </a:r>
            <a:r>
              <a:rPr sz="2400">
                <a:latin typeface="华文中宋" panose="02010600040101010101" charset="-122"/>
                <a:ea typeface="华文中宋" panose="02010600040101010101" charset="-122"/>
              </a:rPr>
              <a:t>科拿到了剑桥高级商务管理证书，再通过这个证书</a:t>
            </a:r>
            <a:r>
              <a:rPr lang="zh-CN" sz="2400">
                <a:latin typeface="华文中宋" panose="02010600040101010101" charset="-122"/>
                <a:ea typeface="华文中宋" panose="02010600040101010101" charset="-122"/>
              </a:rPr>
              <a:t>得到</a:t>
            </a:r>
            <a:r>
              <a:rPr sz="2400">
                <a:latin typeface="华文中宋" panose="02010600040101010101" charset="-122"/>
                <a:ea typeface="华文中宋" panose="02010600040101010101" charset="-122"/>
              </a:rPr>
              <a:t>了</a:t>
            </a:r>
            <a:r>
              <a:rPr sz="2400" b="1">
                <a:solidFill>
                  <a:srgbClr val="C00000"/>
                </a:solidFill>
                <a:latin typeface="华文中宋" panose="02010600040101010101" charset="-122"/>
                <a:ea typeface="华文中宋" panose="02010600040101010101" charset="-122"/>
              </a:rPr>
              <a:t>剑桥大学考试委员会</a:t>
            </a:r>
            <a:r>
              <a:rPr sz="2400">
                <a:latin typeface="华文中宋" panose="02010600040101010101" charset="-122"/>
                <a:ea typeface="华文中宋" panose="02010600040101010101" charset="-122"/>
              </a:rPr>
              <a:t>的推荐，相当轻松的就读了全英商务类排名第六的诺丁汉大学。所以</a:t>
            </a:r>
            <a:r>
              <a:rPr lang="zh-CN" sz="2400">
                <a:latin typeface="华文中宋" panose="02010600040101010101" charset="-122"/>
                <a:ea typeface="华文中宋" panose="02010600040101010101" charset="-122"/>
              </a:rPr>
              <a:t>对于</a:t>
            </a:r>
            <a:r>
              <a:rPr sz="2400">
                <a:latin typeface="华文中宋" panose="02010600040101010101" charset="-122"/>
                <a:ea typeface="华文中宋" panose="02010600040101010101" charset="-122"/>
              </a:rPr>
              <a:t>想出国深造的话，在英联邦及其从属国，这个证书是相当有效的。   </a:t>
            </a:r>
            <a:endParaRPr sz="2400">
              <a:latin typeface="华文中宋" panose="02010600040101010101" charset="-122"/>
              <a:ea typeface="华文中宋" panose="02010600040101010101" charset="-122"/>
            </a:endParaRPr>
          </a:p>
          <a:p>
            <a:pPr fontAlgn="auto">
              <a:lnSpc>
                <a:spcPct val="150000"/>
              </a:lnSpc>
            </a:pPr>
            <a:r>
              <a:rPr lang="en-US" sz="2400" b="1">
                <a:solidFill>
                  <a:srgbClr val="C00000"/>
                </a:solidFill>
                <a:latin typeface="华文中宋" panose="02010600040101010101" charset="-122"/>
                <a:ea typeface="华文中宋" panose="02010600040101010101" charset="-122"/>
              </a:rPr>
              <a:t> </a:t>
            </a:r>
            <a:r>
              <a:rPr lang="en-US" sz="2400">
                <a:solidFill>
                  <a:schemeClr val="tx1"/>
                </a:solidFill>
                <a:latin typeface="华文中宋" panose="02010600040101010101" charset="-122"/>
                <a:ea typeface="华文中宋" panose="02010600040101010101" charset="-122"/>
              </a:rPr>
              <a:t>2. </a:t>
            </a:r>
            <a:r>
              <a:rPr sz="2400">
                <a:latin typeface="华文中宋" panose="02010600040101010101" charset="-122"/>
                <a:ea typeface="华文中宋" panose="02010600040101010101" charset="-122"/>
              </a:rPr>
              <a:t>港资企业工作，</a:t>
            </a:r>
            <a:r>
              <a:rPr lang="zh-CN" sz="2400">
                <a:latin typeface="华文中宋" panose="02010600040101010101" charset="-122"/>
                <a:ea typeface="华文中宋" panose="02010600040101010101" charset="-122"/>
              </a:rPr>
              <a:t>某人</a:t>
            </a:r>
            <a:r>
              <a:rPr sz="2400">
                <a:latin typeface="华文中宋" panose="02010600040101010101" charset="-122"/>
                <a:ea typeface="华文中宋" panose="02010600040101010101" charset="-122"/>
              </a:rPr>
              <a:t>已经是首都经贸大学毕业了，但港资企业对内地的一些大学并不看好，</a:t>
            </a:r>
            <a:r>
              <a:rPr lang="zh-CN" sz="2400">
                <a:latin typeface="华文中宋" panose="02010600040101010101" charset="-122"/>
                <a:ea typeface="华文中宋" panose="02010600040101010101" charset="-122"/>
              </a:rPr>
              <a:t>但是</a:t>
            </a:r>
            <a:r>
              <a:rPr sz="2400">
                <a:latin typeface="华文中宋" panose="02010600040101010101" charset="-122"/>
                <a:ea typeface="华文中宋" panose="02010600040101010101" charset="-122"/>
              </a:rPr>
              <a:t>剑桥商务</a:t>
            </a:r>
            <a:r>
              <a:rPr lang="en-US" sz="2400">
                <a:latin typeface="华文中宋" panose="02010600040101010101" charset="-122"/>
                <a:ea typeface="华文中宋" panose="02010600040101010101" charset="-122"/>
              </a:rPr>
              <a:t>/</a:t>
            </a:r>
            <a:r>
              <a:rPr lang="zh-CN" altLang="en-US" sz="2400">
                <a:latin typeface="华文中宋" panose="02010600040101010101" charset="-122"/>
                <a:ea typeface="华文中宋" panose="02010600040101010101" charset="-122"/>
              </a:rPr>
              <a:t>金融</a:t>
            </a:r>
            <a:r>
              <a:rPr sz="2400">
                <a:latin typeface="华文中宋" panose="02010600040101010101" charset="-122"/>
                <a:ea typeface="华文中宋" panose="02010600040101010101" charset="-122"/>
              </a:rPr>
              <a:t>管理证书，</a:t>
            </a:r>
            <a:r>
              <a:rPr lang="zh-CN" sz="2400">
                <a:latin typeface="华文中宋" panose="02010600040101010101" charset="-122"/>
                <a:ea typeface="华文中宋" panose="02010600040101010101" charset="-122"/>
              </a:rPr>
              <a:t>被</a:t>
            </a:r>
            <a:r>
              <a:rPr sz="2400">
                <a:latin typeface="华文中宋" panose="02010600040101010101" charset="-122"/>
                <a:ea typeface="华文中宋" panose="02010600040101010101" charset="-122"/>
              </a:rPr>
              <a:t>认为是</a:t>
            </a:r>
            <a:r>
              <a:rPr sz="2400" b="1">
                <a:solidFill>
                  <a:srgbClr val="C00000"/>
                </a:solidFill>
                <a:latin typeface="华文中宋" panose="02010600040101010101" charset="-122"/>
                <a:ea typeface="华文中宋" panose="02010600040101010101" charset="-122"/>
              </a:rPr>
              <a:t>能力的一种象征</a:t>
            </a:r>
            <a:r>
              <a:rPr sz="2400">
                <a:latin typeface="华文中宋" panose="02010600040101010101" charset="-122"/>
                <a:ea typeface="华文中宋" panose="02010600040101010101" charset="-122"/>
              </a:rPr>
              <a:t>，可以用来作为提成和加薪的参考</a:t>
            </a:r>
            <a:endParaRPr sz="2400">
              <a:latin typeface="华文中宋" panose="02010600040101010101" charset="-122"/>
              <a:ea typeface="华文中宋" panose="0201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a:off x="510540" y="1307465"/>
            <a:ext cx="1577340" cy="12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4308475"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【介绍】</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 name="图片 9"/>
          <p:cNvPicPr>
            <a:picLocks noChangeAspect="1"/>
          </p:cNvPicPr>
          <p:nvPr/>
        </p:nvPicPr>
        <p:blipFill>
          <a:blip r:embed="rId2"/>
          <a:stretch>
            <a:fillRect/>
          </a:stretch>
        </p:blipFill>
        <p:spPr>
          <a:xfrm>
            <a:off x="1795145" y="1306195"/>
            <a:ext cx="4540250" cy="4998720"/>
          </a:xfrm>
          <a:prstGeom prst="rect">
            <a:avLst/>
          </a:prstGeom>
        </p:spPr>
      </p:pic>
      <p:pic>
        <p:nvPicPr>
          <p:cNvPr id="17" name="图片 16" descr="图片1_副本"/>
          <p:cNvPicPr>
            <a:picLocks noChangeAspect="1"/>
          </p:cNvPicPr>
          <p:nvPr/>
        </p:nvPicPr>
        <p:blipFill>
          <a:blip r:embed="rId3"/>
          <a:stretch>
            <a:fillRect/>
          </a:stretch>
        </p:blipFill>
        <p:spPr>
          <a:xfrm>
            <a:off x="7261225" y="1306195"/>
            <a:ext cx="3669030" cy="50819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a:off x="510540" y="1307465"/>
            <a:ext cx="1577340" cy="12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4308475"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【介绍】</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图片 2"/>
          <p:cNvPicPr>
            <a:picLocks noChangeAspect="1"/>
          </p:cNvPicPr>
          <p:nvPr/>
        </p:nvPicPr>
        <p:blipFill>
          <a:blip r:embed="rId2"/>
          <a:stretch>
            <a:fillRect/>
          </a:stretch>
        </p:blipFill>
        <p:spPr>
          <a:xfrm>
            <a:off x="1161415" y="1916430"/>
            <a:ext cx="4628515" cy="3275965"/>
          </a:xfrm>
          <a:prstGeom prst="rect">
            <a:avLst/>
          </a:prstGeom>
        </p:spPr>
      </p:pic>
      <p:pic>
        <p:nvPicPr>
          <p:cNvPr id="7" name="图片 6"/>
          <p:cNvPicPr>
            <a:picLocks noChangeAspect="1"/>
          </p:cNvPicPr>
          <p:nvPr/>
        </p:nvPicPr>
        <p:blipFill>
          <a:blip r:embed="rId3"/>
          <a:stretch>
            <a:fillRect/>
          </a:stretch>
        </p:blipFill>
        <p:spPr>
          <a:xfrm>
            <a:off x="6694170" y="1967865"/>
            <a:ext cx="4942840" cy="32245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 name="e7d195523061f1c0"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hidden="1"/>
          <p:cNvSpPr txBox="1"/>
          <p:nvPr/>
        </p:nvSpPr>
        <p:spPr>
          <a:xfrm>
            <a:off x="-355600" y="1803400"/>
            <a:ext cx="293927" cy="1016000"/>
          </a:xfrm>
          <a:prstGeom prst="rect">
            <a:avLst/>
          </a:prstGeom>
          <a:noFill/>
        </p:spPr>
        <p:txBody>
          <a:bodyPr vert="wordArtVert"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a:ln>
                  <a:noFill/>
                </a:ln>
                <a:solidFill>
                  <a:sysClr val="windowText" lastClr="000000"/>
                </a:solidFill>
                <a:effectLst/>
                <a:uLnTx/>
                <a:uFillTx/>
              </a:rPr>
              <a:t>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a:t>
            </a:r>
            <a:endParaRPr kumimoji="0" lang="zh-CN" altLang="en-US" sz="100" b="0" i="0" u="none" strike="noStrike" kern="0" cap="none" spc="0" normalizeH="0" baseline="0" noProof="0">
              <a:ln>
                <a:noFill/>
              </a:ln>
              <a:solidFill>
                <a:sysClr val="windowText" lastClr="000000"/>
              </a:solidFill>
              <a:effectLst/>
              <a:uLnTx/>
              <a:uFillTx/>
            </a:endParaRPr>
          </a:p>
        </p:txBody>
      </p:sp>
      <p:sp>
        <p:nvSpPr>
          <p:cNvPr id="13" name="等腰三角形 12" descr="e7d195523061f1c0600ade85ab8d19863d296bbd6d3c8047FB0A4867354E4F1E3A7DEAE3C4C4B5C9777EC9E9D7F78045DB0296A4194571101A21F67FC7D6C39966CE50B69116E2EE84E571E25F3C0CCE34859781FE27AD1C059E51F940E9FAF35CF09963B65C1EDF6B9459F0535675113424FC05C292F3E1A6F5B7A69632ACC3F0D496833531D6BE8FEECDDC29156FED0D5AA30427EAD75D"/>
          <p:cNvSpPr/>
          <p:nvPr/>
        </p:nvSpPr>
        <p:spPr>
          <a:xfrm flipV="1">
            <a:off x="5176115" y="0"/>
            <a:ext cx="1839770" cy="895508"/>
          </a:xfrm>
          <a:prstGeom prst="triangle">
            <a:avLst/>
          </a:prstGeom>
          <a:solidFill>
            <a:srgbClr val="9A1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框 13"/>
          <p:cNvSpPr txBox="1"/>
          <p:nvPr/>
        </p:nvSpPr>
        <p:spPr>
          <a:xfrm>
            <a:off x="5598014" y="0"/>
            <a:ext cx="995967"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400" b="0" i="0" u="none" strike="noStrike" kern="0" cap="none" spc="0" normalizeH="0" baseline="0" noProof="0" dirty="0">
                <a:ln>
                  <a:noFill/>
                </a:ln>
                <a:solidFill>
                  <a:schemeClr val="bg1"/>
                </a:solidFill>
                <a:effectLst/>
                <a:uLnTx/>
                <a:uFillTx/>
                <a:latin typeface="CG Omega" panose="020B0502050508020304" pitchFamily="34" charset="0"/>
              </a:rPr>
              <a:t>π</a:t>
            </a:r>
            <a:endParaRPr kumimoji="0" lang="zh-CN" altLang="en-US" sz="4400" b="0" i="0" u="none" strike="noStrike" kern="0" cap="none" spc="0" normalizeH="0" baseline="0" noProof="0" dirty="0">
              <a:ln>
                <a:noFill/>
              </a:ln>
              <a:solidFill>
                <a:schemeClr val="bg1"/>
              </a:solidFill>
              <a:effectLst/>
              <a:uLnTx/>
              <a:uFillTx/>
              <a:latin typeface="CG Omega" panose="020B0502050508020304" pitchFamily="34" charset="0"/>
            </a:endParaRPr>
          </a:p>
        </p:txBody>
      </p:sp>
      <p:sp>
        <p:nvSpPr>
          <p:cNvPr id="15" name="等腰三角形 14"/>
          <p:cNvSpPr/>
          <p:nvPr/>
        </p:nvSpPr>
        <p:spPr>
          <a:xfrm>
            <a:off x="5690314" y="-49371"/>
            <a:ext cx="811368" cy="742682"/>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pic>
        <p:nvPicPr>
          <p:cNvPr id="16" name="图片 15"/>
          <p:cNvPicPr>
            <a:picLocks noChangeAspect="1"/>
          </p:cNvPicPr>
          <p:nvPr/>
        </p:nvPicPr>
        <p:blipFill rotWithShape="1">
          <a:blip r:embed="rId1"/>
          <a:srcRect t="81483"/>
          <a:stretch>
            <a:fillRect/>
          </a:stretch>
        </p:blipFill>
        <p:spPr>
          <a:xfrm>
            <a:off x="5663143" y="562377"/>
            <a:ext cx="865707" cy="146755"/>
          </a:xfrm>
          <a:prstGeom prst="rect">
            <a:avLst/>
          </a:prstGeom>
        </p:spPr>
      </p:pic>
      <p:cxnSp>
        <p:nvCxnSpPr>
          <p:cNvPr id="5" name="直接连接符 4"/>
          <p:cNvCxnSpPr/>
          <p:nvPr/>
        </p:nvCxnSpPr>
        <p:spPr>
          <a:xfrm>
            <a:off x="510540" y="1307465"/>
            <a:ext cx="1577340" cy="1270"/>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636270" y="709295"/>
            <a:ext cx="4308475" cy="518160"/>
          </a:xfrm>
          <a:prstGeom prst="rect">
            <a:avLst/>
          </a:prstGeom>
          <a:noFill/>
        </p:spPr>
        <p:txBody>
          <a:bodyPr wrap="square" rtlCol="0">
            <a:spAutoFit/>
          </a:bodyPr>
          <a:lstStyle/>
          <a:p>
            <a:r>
              <a:rPr lang="zh-CN" altLang="en-US" sz="2800" b="1" dirty="0">
                <a:latin typeface="华文中宋" panose="02010600040101010101" charset="-122"/>
                <a:ea typeface="华文中宋" panose="02010600040101010101" charset="-122"/>
              </a:rPr>
              <a:t>优势介绍</a:t>
            </a:r>
            <a:endParaRPr lang="zh-CN" altLang="en-US" sz="2800" b="1" dirty="0">
              <a:latin typeface="华文中宋" panose="02010600040101010101" charset="-122"/>
              <a:ea typeface="华文中宋" panose="02010600040101010101" charset="-122"/>
            </a:endParaRPr>
          </a:p>
        </p:txBody>
      </p:sp>
      <p:cxnSp>
        <p:nvCxnSpPr>
          <p:cNvPr id="21" name="直接连接符 20"/>
          <p:cNvCxnSpPr/>
          <p:nvPr/>
        </p:nvCxnSpPr>
        <p:spPr>
          <a:xfrm>
            <a:off x="636397" y="889209"/>
            <a:ext cx="0" cy="418531"/>
          </a:xfrm>
          <a:prstGeom prst="line">
            <a:avLst/>
          </a:prstGeom>
          <a:ln w="28575" cap="flat" cmpd="sng" algn="ctr">
            <a:solidFill>
              <a:srgbClr val="9A181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946785" y="1522730"/>
            <a:ext cx="10804525" cy="640080"/>
          </a:xfrm>
          <a:prstGeom prst="rect">
            <a:avLst/>
          </a:prstGeom>
          <a:noFill/>
        </p:spPr>
        <p:txBody>
          <a:bodyPr wrap="square" rtlCol="0">
            <a:spAutoFit/>
          </a:bodyPr>
          <a:p>
            <a:pPr fontAlgn="auto">
              <a:lnSpc>
                <a:spcPct val="150000"/>
              </a:lnSpc>
            </a:pPr>
            <a:r>
              <a:rPr lang="en-US" altLang="zh-CN" sz="2400">
                <a:latin typeface="微软雅黑" panose="020B0503020204020204" charset="-122"/>
                <a:ea typeface="微软雅黑" panose="020B0503020204020204" charset="-122"/>
              </a:rPr>
              <a:t>      </a:t>
            </a:r>
            <a:endParaRPr lang="zh-CN" altLang="en-US" sz="2400">
              <a:latin typeface="微软雅黑" panose="020B0503020204020204" charset="-122"/>
              <a:ea typeface="微软雅黑" panose="020B0503020204020204" charset="-122"/>
            </a:endParaRPr>
          </a:p>
        </p:txBody>
      </p:sp>
      <p:sp>
        <p:nvSpPr>
          <p:cNvPr id="7" name="文本框 6"/>
          <p:cNvSpPr txBox="1"/>
          <p:nvPr/>
        </p:nvSpPr>
        <p:spPr>
          <a:xfrm>
            <a:off x="636270" y="1411605"/>
            <a:ext cx="11069320" cy="5029200"/>
          </a:xfrm>
          <a:prstGeom prst="rect">
            <a:avLst/>
          </a:prstGeom>
          <a:noFill/>
        </p:spPr>
        <p:txBody>
          <a:bodyPr wrap="square" rtlCol="0">
            <a:spAutoFit/>
          </a:bodyPr>
          <a:p>
            <a:pPr fontAlgn="auto">
              <a:lnSpc>
                <a:spcPct val="150000"/>
              </a:lnSpc>
            </a:pPr>
            <a:r>
              <a:rPr lang="en-US" altLang="zh-CN" sz="2400" b="1">
                <a:solidFill>
                  <a:srgbClr val="C00000"/>
                </a:solidFill>
                <a:latin typeface="华文中宋" panose="02010600040101010101" charset="-122"/>
                <a:ea typeface="华文中宋" panose="02010600040101010101" charset="-122"/>
              </a:rPr>
              <a:t>1. </a:t>
            </a:r>
            <a:r>
              <a:rPr lang="zh-CN" altLang="en-US" sz="2400" b="1">
                <a:solidFill>
                  <a:srgbClr val="C00000"/>
                </a:solidFill>
                <a:latin typeface="华文中宋" panose="02010600040101010101" charset="-122"/>
                <a:ea typeface="华文中宋" panose="02010600040101010101" charset="-122"/>
              </a:rPr>
              <a:t>中英合作，英式考核，毕业率高</a:t>
            </a:r>
            <a:endParaRPr lang="zh-CN" altLang="en-US" sz="2400" b="1">
              <a:solidFill>
                <a:srgbClr val="C00000"/>
              </a:solidFill>
              <a:latin typeface="华文中宋" panose="02010600040101010101" charset="-122"/>
              <a:ea typeface="华文中宋" panose="02010600040101010101" charset="-122"/>
            </a:endParaRPr>
          </a:p>
          <a:p>
            <a:pPr fontAlgn="auto">
              <a:lnSpc>
                <a:spcPct val="150000"/>
              </a:lnSpc>
            </a:pPr>
            <a:r>
              <a:rPr lang="zh-CN" altLang="en-US" sz="2400" b="1">
                <a:solidFill>
                  <a:srgbClr val="C00000"/>
                </a:solidFill>
                <a:latin typeface="华文中宋" panose="02010600040101010101" charset="-122"/>
                <a:ea typeface="华文中宋" panose="02010600040101010101" charset="-122"/>
              </a:rPr>
              <a:t>    </a:t>
            </a:r>
            <a:r>
              <a:rPr lang="zh-CN" altLang="en-US" sz="2400">
                <a:solidFill>
                  <a:schemeClr val="tx1"/>
                </a:solidFill>
                <a:latin typeface="华文中宋" panose="02010600040101010101" charset="-122"/>
                <a:ea typeface="华文中宋" panose="02010600040101010101" charset="-122"/>
              </a:rPr>
              <a:t> 中英合作类专业属于是在自考毕业率中高居榜首的专业</a:t>
            </a:r>
            <a:endParaRPr lang="zh-CN" altLang="en-US" sz="2400">
              <a:solidFill>
                <a:schemeClr val="tx1"/>
              </a:solidFill>
              <a:latin typeface="华文中宋" panose="02010600040101010101" charset="-122"/>
              <a:ea typeface="华文中宋" panose="02010600040101010101" charset="-122"/>
            </a:endParaRPr>
          </a:p>
          <a:p>
            <a:pPr fontAlgn="auto">
              <a:lnSpc>
                <a:spcPct val="150000"/>
              </a:lnSpc>
            </a:pPr>
            <a:r>
              <a:rPr lang="zh-CN" altLang="en-US" sz="2400" b="1">
                <a:solidFill>
                  <a:srgbClr val="C00000"/>
                </a:solidFill>
                <a:latin typeface="华文中宋" panose="02010600040101010101" charset="-122"/>
                <a:ea typeface="华文中宋" panose="02010600040101010101" charset="-122"/>
              </a:rPr>
              <a:t>2. 无瓶颈科目，无需加考</a:t>
            </a:r>
            <a:endParaRPr lang="zh-CN" altLang="en-US" sz="2400" b="1">
              <a:solidFill>
                <a:srgbClr val="C00000"/>
              </a:solidFill>
              <a:latin typeface="华文中宋" panose="02010600040101010101" charset="-122"/>
              <a:ea typeface="华文中宋" panose="02010600040101010101" charset="-122"/>
            </a:endParaRPr>
          </a:p>
          <a:p>
            <a:pPr fontAlgn="auto">
              <a:lnSpc>
                <a:spcPct val="150000"/>
              </a:lnSpc>
            </a:pPr>
            <a:r>
              <a:rPr lang="zh-CN" altLang="en-US" sz="2400">
                <a:solidFill>
                  <a:schemeClr val="tx1"/>
                </a:solidFill>
                <a:latin typeface="华文中宋" panose="02010600040101010101" charset="-122"/>
                <a:ea typeface="华文中宋" panose="02010600040101010101" charset="-122"/>
              </a:rPr>
              <a:t>    没有加考课程，没有《线性代数》等瓶颈科目，可以选择不考试《英语二》</a:t>
            </a:r>
            <a:endParaRPr lang="zh-CN" altLang="en-US" sz="2400">
              <a:solidFill>
                <a:schemeClr val="tx1"/>
              </a:solidFill>
              <a:latin typeface="华文中宋" panose="02010600040101010101" charset="-122"/>
              <a:ea typeface="华文中宋" panose="02010600040101010101" charset="-122"/>
            </a:endParaRPr>
          </a:p>
          <a:p>
            <a:pPr fontAlgn="auto">
              <a:lnSpc>
                <a:spcPct val="150000"/>
              </a:lnSpc>
            </a:pPr>
            <a:r>
              <a:rPr lang="en-US" altLang="zh-CN" sz="2400" b="1">
                <a:solidFill>
                  <a:srgbClr val="C00000"/>
                </a:solidFill>
                <a:latin typeface="华文中宋" panose="02010600040101010101" charset="-122"/>
                <a:ea typeface="华文中宋" panose="02010600040101010101" charset="-122"/>
              </a:rPr>
              <a:t>3. </a:t>
            </a:r>
            <a:r>
              <a:rPr lang="zh-CN" altLang="en-US" sz="2400" b="1">
                <a:solidFill>
                  <a:srgbClr val="C00000"/>
                </a:solidFill>
                <a:latin typeface="华文中宋" panose="02010600040101010101" charset="-122"/>
                <a:ea typeface="华文中宋" panose="02010600040101010101" charset="-122"/>
              </a:rPr>
              <a:t>快速毕业，中英双证</a:t>
            </a:r>
            <a:endParaRPr lang="zh-CN" altLang="en-US" sz="2400" b="1">
              <a:solidFill>
                <a:srgbClr val="C00000"/>
              </a:solidFill>
              <a:latin typeface="华文中宋" panose="02010600040101010101" charset="-122"/>
              <a:ea typeface="华文中宋" panose="02010600040101010101" charset="-122"/>
            </a:endParaRPr>
          </a:p>
          <a:p>
            <a:pPr fontAlgn="auto">
              <a:lnSpc>
                <a:spcPct val="150000"/>
              </a:lnSpc>
            </a:pPr>
            <a:r>
              <a:rPr lang="zh-CN" altLang="en-US" sz="2400">
                <a:solidFill>
                  <a:schemeClr val="tx1"/>
                </a:solidFill>
                <a:latin typeface="华文中宋" panose="02010600040101010101" charset="-122"/>
                <a:ea typeface="华文中宋" panose="02010600040101010101" charset="-122"/>
              </a:rPr>
              <a:t>    最快一年半考完所有的考试科目，</a:t>
            </a:r>
            <a:r>
              <a:rPr lang="en-US" altLang="zh-CN" sz="2400">
                <a:solidFill>
                  <a:schemeClr val="tx1"/>
                </a:solidFill>
                <a:latin typeface="华文中宋" panose="02010600040101010101" charset="-122"/>
                <a:ea typeface="华文中宋" panose="02010600040101010101" charset="-122"/>
              </a:rPr>
              <a:t>8</a:t>
            </a:r>
            <a:r>
              <a:rPr lang="zh-CN" altLang="en-US" sz="2400">
                <a:solidFill>
                  <a:schemeClr val="tx1"/>
                </a:solidFill>
                <a:latin typeface="华文中宋" panose="02010600040101010101" charset="-122"/>
                <a:ea typeface="华文中宋" panose="02010600040101010101" charset="-122"/>
              </a:rPr>
              <a:t>门科目完成后可以申请论文写作</a:t>
            </a:r>
            <a:endParaRPr lang="zh-CN" altLang="en-US" sz="2400">
              <a:solidFill>
                <a:schemeClr val="tx1"/>
              </a:solidFill>
              <a:latin typeface="华文中宋" panose="02010600040101010101" charset="-122"/>
              <a:ea typeface="华文中宋" panose="02010600040101010101" charset="-122"/>
            </a:endParaRPr>
          </a:p>
          <a:p>
            <a:pPr fontAlgn="auto">
              <a:lnSpc>
                <a:spcPct val="150000"/>
              </a:lnSpc>
            </a:pPr>
            <a:r>
              <a:rPr lang="zh-CN" altLang="en-US" sz="2400">
                <a:solidFill>
                  <a:schemeClr val="tx1"/>
                </a:solidFill>
                <a:latin typeface="华文中宋" panose="02010600040101010101" charset="-122"/>
                <a:ea typeface="华文中宋" panose="02010600040101010101" charset="-122"/>
              </a:rPr>
              <a:t>   名校</a:t>
            </a:r>
            <a:r>
              <a:rPr lang="en-US" altLang="zh-CN" sz="2400">
                <a:solidFill>
                  <a:schemeClr val="tx1"/>
                </a:solidFill>
                <a:latin typeface="华文中宋" panose="02010600040101010101" charset="-122"/>
                <a:ea typeface="华文中宋" panose="02010600040101010101" charset="-122"/>
              </a:rPr>
              <a:t>+</a:t>
            </a:r>
            <a:r>
              <a:rPr lang="zh-CN" altLang="en-US" sz="2400">
                <a:solidFill>
                  <a:schemeClr val="tx1"/>
                </a:solidFill>
                <a:latin typeface="华文中宋" panose="02010600040101010101" charset="-122"/>
                <a:ea typeface="华文中宋" panose="02010600040101010101" charset="-122"/>
              </a:rPr>
              <a:t>自考文凭</a:t>
            </a:r>
            <a:r>
              <a:rPr lang="en-US" altLang="zh-CN" sz="2400">
                <a:solidFill>
                  <a:schemeClr val="tx1"/>
                </a:solidFill>
                <a:latin typeface="华文中宋" panose="02010600040101010101" charset="-122"/>
                <a:ea typeface="华文中宋" panose="02010600040101010101" charset="-122"/>
              </a:rPr>
              <a:t>+</a:t>
            </a:r>
            <a:r>
              <a:rPr lang="zh-CN" altLang="en-US" sz="2400">
                <a:solidFill>
                  <a:schemeClr val="tx1"/>
                </a:solidFill>
                <a:latin typeface="华文中宋" panose="02010600040101010101" charset="-122"/>
                <a:ea typeface="华文中宋" panose="02010600040101010101" charset="-122"/>
              </a:rPr>
              <a:t>剑桥证书，自考毕业证是目前含金量非常高的非全日制毕业证书，国家承认，国外认可。</a:t>
            </a:r>
            <a:endParaRPr lang="zh-CN" altLang="en-US" sz="2400">
              <a:solidFill>
                <a:schemeClr val="tx1"/>
              </a:solidFill>
              <a:latin typeface="华文中宋" panose="02010600040101010101" charset="-122"/>
              <a:ea typeface="华文中宋" panose="02010600040101010101" charset="-122"/>
            </a:endParaRPr>
          </a:p>
          <a:p>
            <a:pPr fontAlgn="auto">
              <a:lnSpc>
                <a:spcPct val="150000"/>
              </a:lnSpc>
            </a:pPr>
            <a:endParaRPr lang="zh-CN" altLang="en-US" sz="2400">
              <a:solidFill>
                <a:schemeClr val="tx1"/>
              </a:solidFill>
              <a:latin typeface="微软雅黑" panose="020B0503020204020204" charset="-122"/>
              <a:ea typeface="微软雅黑" panose="020B0503020204020204" charset="-122"/>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我懂个P">
  <a:themeElements>
    <a:clrScheme name="我懂个P">
      <a:dk1>
        <a:srgbClr val="2E2E2E"/>
      </a:dk1>
      <a:lt1>
        <a:sysClr val="window" lastClr="FFFFFF"/>
      </a:lt1>
      <a:dk2>
        <a:srgbClr val="44546A"/>
      </a:dk2>
      <a:lt2>
        <a:srgbClr val="E7E6E6"/>
      </a:lt2>
      <a:accent1>
        <a:srgbClr val="FFD23C"/>
      </a:accent1>
      <a:accent2>
        <a:srgbClr val="2D2D2D"/>
      </a:accent2>
      <a:accent3>
        <a:srgbClr val="A5A5A5"/>
      </a:accent3>
      <a:accent4>
        <a:srgbClr val="FFC000"/>
      </a:accent4>
      <a:accent5>
        <a:srgbClr val="4472C4"/>
      </a:accent5>
      <a:accent6>
        <a:srgbClr val="70AD47"/>
      </a:accent6>
      <a:hlink>
        <a:srgbClr val="FFD03B"/>
      </a:hlink>
      <a:folHlink>
        <a:srgbClr val="954F72"/>
      </a:folHlink>
    </a:clrScheme>
    <a:fontScheme name="Simon PPT">
      <a:majorFont>
        <a:latin typeface="Segoe UI"/>
        <a:ea typeface="微软雅黑"/>
        <a:cs typeface=""/>
      </a:majorFont>
      <a:minorFont>
        <a:latin typeface="Segoe UI Light 8"/>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srcRect/>
          <a:tile tx="0" ty="0" sx="100000" sy="100000" flip="none" algn="tl"/>
        </a:blipFill>
        <a:ln w="9525">
          <a:noFill/>
          <a:prstDash val="dash"/>
        </a:ln>
      </a:spPr>
      <a:bodyPr rtlCol="0" anchor="ctr"/>
      <a:lstStyle>
        <a:defPPr algn="ctr">
          <a:defRPr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11595</Words>
  <Application>WPS 演示</Application>
  <PresentationFormat>宽屏</PresentationFormat>
  <Paragraphs>347</Paragraphs>
  <Slides>33</Slides>
  <Notes>1</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33</vt:i4>
      </vt:variant>
    </vt:vector>
  </HeadingPairs>
  <TitlesOfParts>
    <vt:vector size="58" baseType="lpstr">
      <vt:lpstr>Arial</vt:lpstr>
      <vt:lpstr>宋体</vt:lpstr>
      <vt:lpstr>Wingdings</vt:lpstr>
      <vt:lpstr>微软雅黑</vt:lpstr>
      <vt:lpstr>造字工房悦黑演示版常规体</vt:lpstr>
      <vt:lpstr>Vijaya</vt:lpstr>
      <vt:lpstr>CG Omega</vt:lpstr>
      <vt:lpstr>Kozuka Gothic Pro B</vt:lpstr>
      <vt:lpstr>Kozuka Gothic Pr6N M</vt:lpstr>
      <vt:lpstr>华文中宋</vt:lpstr>
      <vt:lpstr>Impact</vt:lpstr>
      <vt:lpstr>Segoe UI Light 8</vt:lpstr>
      <vt:lpstr>Segoe UI</vt:lpstr>
      <vt:lpstr>黑体</vt:lpstr>
      <vt:lpstr>微软雅黑 Light</vt:lpstr>
      <vt:lpstr>Segoe Print</vt:lpstr>
      <vt:lpstr>Calibri</vt:lpstr>
      <vt:lpstr>MS UI Gothic</vt:lpstr>
      <vt:lpstr>方正粗活意简体</vt:lpstr>
      <vt:lpstr>微软雅黑 Light</vt:lpstr>
      <vt:lpstr>微软雅黑 Light</vt:lpstr>
      <vt:lpstr>思源黑体 CN Regular</vt:lpstr>
      <vt:lpstr>DFKai-SB</vt:lpstr>
      <vt:lpstr>Times New Roman</vt:lpstr>
      <vt:lpstr>我懂个P</vt:lpstr>
      <vt:lpstr>PowerPoint 演示文稿</vt:lpstr>
      <vt:lpstr>一个最好的时代 一个最坏的时代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476</cp:revision>
  <dcterms:created xsi:type="dcterms:W3CDTF">2016-07-18T06:35:00Z</dcterms:created>
  <dcterms:modified xsi:type="dcterms:W3CDTF">2016-08-29T10:10:51Z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2052-10.1.0.5864</vt:lpwstr>
  </property>
</Properties>
</file>